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5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Lst>
  <p:sldSz cx="12192000" cy="6858000"/>
  <p:notesSz cx="6985000" cy="9282113"/>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939" autoAdjust="0"/>
  </p:normalViewPr>
  <p:slideViewPr>
    <p:cSldViewPr snapToGrid="0" snapToObjects="1">
      <p:cViewPr varScale="1">
        <p:scale>
          <a:sx n="104" d="100"/>
          <a:sy n="104" d="100"/>
        </p:scale>
        <p:origin x="-240" y="-11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printerSettings" Target="printerSettings/printerSettings1.bin"/><Relationship Id="rId59" Type="http://schemas.openxmlformats.org/officeDocument/2006/relationships/presProps" Target="pres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1586"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3" name="Shape 3"/>
          <p:cNvSpPr txBox="1">
            <a:spLocks noGrp="1"/>
          </p:cNvSpPr>
          <p:nvPr>
            <p:ph type="dt" idx="10"/>
          </p:nvPr>
        </p:nvSpPr>
        <p:spPr>
          <a:xfrm>
            <a:off x="3957637" y="0"/>
            <a:ext cx="3028949" cy="463550"/>
          </a:xfrm>
          <a:prstGeom prst="rect">
            <a:avLst/>
          </a:prstGeom>
          <a:noFill/>
          <a:ln>
            <a:noFill/>
          </a:ln>
        </p:spPr>
        <p:txBody>
          <a:bodyPr lIns="91425" tIns="91425" rIns="91425" bIns="91425" anchor="t"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4" name="Shape 4"/>
          <p:cNvSpPr>
            <a:spLocks noGrp="1" noRot="1" noChangeAspect="1"/>
          </p:cNvSpPr>
          <p:nvPr>
            <p:ph type="sldImg" idx="3"/>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5" name="Shape 5"/>
          <p:cNvSpPr txBox="1">
            <a:spLocks noGrp="1"/>
          </p:cNvSpPr>
          <p:nvPr>
            <p:ph type="body" idx="1"/>
          </p:nvPr>
        </p:nvSpPr>
        <p:spPr>
          <a:xfrm>
            <a:off x="931862" y="4408487"/>
            <a:ext cx="5121275" cy="4176711"/>
          </a:xfrm>
          <a:prstGeom prst="rect">
            <a:avLst/>
          </a:prstGeom>
          <a:noFill/>
          <a:ln>
            <a:noFill/>
          </a:ln>
        </p:spPr>
        <p:txBody>
          <a:bodyPr lIns="91425" tIns="91425" rIns="91425" b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6" name="Shape 6"/>
          <p:cNvSpPr txBox="1">
            <a:spLocks noGrp="1"/>
          </p:cNvSpPr>
          <p:nvPr>
            <p:ph type="ftr" idx="11"/>
          </p:nvPr>
        </p:nvSpPr>
        <p:spPr>
          <a:xfrm>
            <a:off x="-1586" y="8818561"/>
            <a:ext cx="3028949" cy="463550"/>
          </a:xfrm>
          <a:prstGeom prst="rect">
            <a:avLst/>
          </a:prstGeom>
          <a:noFill/>
          <a:ln>
            <a:noFill/>
          </a:ln>
        </p:spPr>
        <p:txBody>
          <a:bodyPr lIns="91425" tIns="91425" rIns="91425" bIns="91425" anchor="b" anchorCtr="0"/>
          <a:lstStyle>
            <a:lvl1pPr marL="0" marR="0" indent="0" algn="l" rtl="0">
              <a:lnSpc>
                <a:spcPct val="100000"/>
              </a:lnSpc>
              <a:spcBef>
                <a:spcPts val="0"/>
              </a:spcBef>
              <a:spcAft>
                <a:spcPts val="0"/>
              </a:spcAft>
              <a:defRPr/>
            </a:lvl1pPr>
            <a:lvl2pPr marL="457200" marR="0" indent="0" algn="l" rtl="0">
              <a:lnSpc>
                <a:spcPct val="100000"/>
              </a:lnSpc>
              <a:spcBef>
                <a:spcPts val="0"/>
              </a:spcBef>
              <a:spcAft>
                <a:spcPts val="0"/>
              </a:spcAft>
              <a:defRPr/>
            </a:lvl2pPr>
            <a:lvl3pPr marL="914400" marR="0" indent="0" algn="l" rtl="0">
              <a:lnSpc>
                <a:spcPct val="100000"/>
              </a:lnSpc>
              <a:spcBef>
                <a:spcPts val="0"/>
              </a:spcBef>
              <a:spcAft>
                <a:spcPts val="0"/>
              </a:spcAft>
              <a:defRPr/>
            </a:lvl3pPr>
            <a:lvl4pPr marL="1371600" marR="0" indent="0" algn="l" rtl="0">
              <a:lnSpc>
                <a:spcPct val="100000"/>
              </a:lnSpc>
              <a:spcBef>
                <a:spcPts val="0"/>
              </a:spcBef>
              <a:spcAft>
                <a:spcPts val="0"/>
              </a:spcAft>
              <a:defRPr/>
            </a:lvl4pPr>
            <a:lvl5pPr marL="1828800" marR="0" indent="0" algn="l" rtl="0">
              <a:lnSpc>
                <a:spcPct val="100000"/>
              </a:lnSpc>
              <a:spcBef>
                <a:spcPts val="0"/>
              </a:spcBef>
              <a:spcAft>
                <a:spcPts val="0"/>
              </a:spcAft>
              <a:defRPr/>
            </a:lvl5pPr>
            <a:lvl6pPr marL="2286000" marR="0" indent="0" algn="l" rtl="0">
              <a:lnSpc>
                <a:spcPct val="100000"/>
              </a:lnSpc>
              <a:spcBef>
                <a:spcPts val="0"/>
              </a:spcBef>
              <a:spcAft>
                <a:spcPts val="0"/>
              </a:spcAft>
              <a:defRPr/>
            </a:lvl6pPr>
            <a:lvl7pPr marL="3200400" marR="0" indent="0" algn="l" rtl="0">
              <a:lnSpc>
                <a:spcPct val="100000"/>
              </a:lnSpc>
              <a:spcBef>
                <a:spcPts val="0"/>
              </a:spcBef>
              <a:spcAft>
                <a:spcPts val="0"/>
              </a:spcAft>
              <a:defRPr/>
            </a:lvl7pPr>
            <a:lvl8pPr marL="4572000" marR="0" indent="0" algn="l" rtl="0">
              <a:lnSpc>
                <a:spcPct val="100000"/>
              </a:lnSpc>
              <a:spcBef>
                <a:spcPts val="0"/>
              </a:spcBef>
              <a:spcAft>
                <a:spcPts val="0"/>
              </a:spcAft>
              <a:defRPr/>
            </a:lvl8pPr>
            <a:lvl9pPr marL="6400800" marR="0" indent="0" algn="l" rtl="0">
              <a:lnSpc>
                <a:spcPct val="100000"/>
              </a:lnSpc>
              <a:spcBef>
                <a:spcPts val="0"/>
              </a:spcBef>
              <a:spcAft>
                <a:spcPts val="0"/>
              </a:spcAft>
              <a:defRPr/>
            </a:lvl9pPr>
          </a:lstStyle>
          <a:p>
            <a:endParaRPr/>
          </a:p>
        </p:txBody>
      </p:sp>
      <p:sp>
        <p:nvSpPr>
          <p:cNvPr id="7" name="Shape 7"/>
          <p:cNvSpPr txBox="1">
            <a:spLocks noGrp="1"/>
          </p:cNvSpPr>
          <p:nvPr>
            <p:ph type="sldNum" idx="12"/>
          </p:nvPr>
        </p:nvSpPr>
        <p:spPr>
          <a:xfrm>
            <a:off x="3957637" y="8818561"/>
            <a:ext cx="3028949" cy="463550"/>
          </a:xfrm>
          <a:prstGeom prst="rect">
            <a:avLst/>
          </a:prstGeom>
          <a:noFill/>
          <a:ln>
            <a:noFill/>
          </a:ln>
        </p:spPr>
        <p:txBody>
          <a:bodyPr lIns="19350" tIns="0" rIns="19350" bIns="0" anchor="b" anchorCtr="0">
            <a:noAutofit/>
          </a:bodyPr>
          <a:lstStyle/>
          <a:p>
            <a:pPr marL="0" marR="0" lvl="0" indent="0" algn="r" rtl="0">
              <a:lnSpc>
                <a:spcPct val="100000"/>
              </a:lnSpc>
              <a:spcBef>
                <a:spcPts val="0"/>
              </a:spcBef>
              <a:spcAft>
                <a:spcPts val="0"/>
              </a:spcAft>
              <a:buClr>
                <a:srgbClr val="000000"/>
              </a:buClr>
              <a:buSzPct val="25000"/>
              <a:buFont typeface="Times New Roman"/>
              <a:buNone/>
            </a:pPr>
            <a:fld id="{00000000-1234-1234-1234-123412341234}" type="slidenum">
              <a:rPr lang="en-US" sz="1000" b="0" i="1" u="none" strike="noStrike" cap="none" baseline="0">
                <a:solidFill>
                  <a:srgbClr val="000000"/>
                </a:solidFill>
                <a:latin typeface="Times New Roman"/>
                <a:ea typeface="Times New Roman"/>
                <a:cs typeface="Times New Roman"/>
                <a:sym typeface="Times New Roman"/>
              </a:rPr>
              <a:t>‹#›</a:t>
            </a:fld>
            <a:endParaRPr lang="en-US" sz="1000" b="0" i="1" u="none" strike="noStrike" cap="none" baseline="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820369033"/>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Shape 2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 name="Shape 2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endParaRPr/>
          </a:p>
        </p:txBody>
      </p:sp>
      <p:sp>
        <p:nvSpPr>
          <p:cNvPr id="23" name="Shape 2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2" name="Shape 11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a:spcBef>
                <a:spcPts val="0"/>
              </a:spcBef>
              <a:buClr>
                <a:schemeClr val="dk1"/>
              </a:buClr>
              <a:buFont typeface="Arial"/>
              <a:buNone/>
            </a:pPr>
            <a:endParaRPr/>
          </a:p>
        </p:txBody>
      </p:sp>
      <p:sp>
        <p:nvSpPr>
          <p:cNvPr id="113" name="Shape 11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0" name="Shape 12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121" name="Shape 12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8" name="Shape 12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129" name="Shape 12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Shape 13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6" name="Shape 13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137" name="Shape 13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9" name="Shape 14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150" name="Shape 15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4" name="Shape 16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165" name="Shape 16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9" name="Shape 17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180" name="Shape 18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6" name="Shape 18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187" name="Shape 18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4" name="Shape 19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195" name="Shape 19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7" name="Shape 20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208" name="Shape 20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
        <p:cNvGrpSpPr/>
        <p:nvPr/>
      </p:nvGrpSpPr>
      <p:grpSpPr>
        <a:xfrm>
          <a:off x="0" y="0"/>
          <a:ext cx="0" cy="0"/>
          <a:chOff x="0" y="0"/>
          <a:chExt cx="0" cy="0"/>
        </a:xfrm>
      </p:grpSpPr>
      <p:sp>
        <p:nvSpPr>
          <p:cNvPr id="29" name="Shape 2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 name="Shape 3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31" name="Shape 3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0" name="Shape 22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221" name="Shape 22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3" name="Shape 23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234" name="Shape 23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1" name="Shape 24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242" name="Shape 24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0" name="Shape 25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251" name="Shape 25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61" name="Shape 26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262" name="Shape 26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70" name="Shape 27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271" name="Shape 27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Shape 27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77" name="Shape 27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278" name="Shape 27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0" name="Shape 29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291" name="Shape 29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3" name="Shape 30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304" name="Shape 30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6" name="Shape 31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317" name="Shape 31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Shape 3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 name="Shape 3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39" name="Shape 3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Shape 33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3" name="Shape 33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334" name="Shape 33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2" name="Shape 34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343" name="Shape 34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31</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Shape 35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51" name="Shape 35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352" name="Shape 35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32</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Shape 35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0" name="Shape 36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361" name="Shape 36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33</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Shape 372"/>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3" name="Shape 37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374" name="Shape 37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34</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Shape 385"/>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6" name="Shape 38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387" name="Shape 38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35</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Shape 39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9" name="Shape 39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400" name="Shape 40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36</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Shape 40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07" name="Shape 40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08" name="Shape 40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37</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Shape 41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14" name="Shape 41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15" name="Shape 41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38</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1" name="Shape 42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22" name="Shape 42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39</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Shape 49"/>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0" name="Shape 5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51" name="Shape 5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4</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Shape 42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9" name="Shape 42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30" name="Shape 43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40</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Shape 43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38" name="Shape 43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39" name="Shape 43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41</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Shape 445"/>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46" name="Shape 44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47" name="Shape 44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42</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54" name="Shape 45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55" name="Shape 45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43</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Shape 463"/>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64" name="Shape 46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65" name="Shape 46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44</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Shape 471"/>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72" name="Shape 47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473" name="Shape 47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45</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Shape 48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87" name="Shape 48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a:spcBef>
                <a:spcPts val="0"/>
              </a:spcBef>
              <a:buClr>
                <a:schemeClr val="dk1"/>
              </a:buClr>
              <a:buFont typeface="Arial"/>
              <a:buNone/>
            </a:pPr>
            <a:endParaRPr/>
          </a:p>
        </p:txBody>
      </p:sp>
      <p:sp>
        <p:nvSpPr>
          <p:cNvPr id="488" name="Shape 48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46</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Shape 499"/>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00" name="Shape 50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501" name="Shape 50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47</a:t>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Shape 511"/>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2" name="Shape 51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513" name="Shape 51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48</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9" name="Shape 51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520" name="Shape 52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49</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8" name="Shape 5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59" name="Shape 5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5</a:t>
            </a:fld>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Shape 52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7" name="Shape 52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528" name="Shape 52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50</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536" name="Shape 53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51</a:t>
            </a:fld>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Shape 54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7" name="Shape 54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548" name="Shape 54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52</a:t>
            </a:fld>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Shape 558"/>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9" name="Shape 55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560" name="Shape 56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53</a:t>
            </a:fld>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Shape 57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71" name="Shape 57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a:p>
        </p:txBody>
      </p:sp>
      <p:sp>
        <p:nvSpPr>
          <p:cNvPr id="572" name="Shape 57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54</a:t>
            </a:fld>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Shape 580"/>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81" name="Shape 581"/>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spcAft>
                <a:spcPts val="1200"/>
              </a:spcAft>
              <a:buNone/>
            </a:pPr>
            <a:endParaRPr/>
          </a:p>
        </p:txBody>
      </p:sp>
      <p:sp>
        <p:nvSpPr>
          <p:cNvPr id="582" name="Shape 582"/>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55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7" name="Shape 6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68" name="Shape 6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5" name="Shape 7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76" name="Shape 7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411163" y="703263"/>
            <a:ext cx="6162675"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3" name="Shape 8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a:p>
        </p:txBody>
      </p:sp>
      <p:sp>
        <p:nvSpPr>
          <p:cNvPr id="84" name="Shape 8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410636" y="703262"/>
            <a:ext cx="6163800" cy="3467099"/>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5" name="Shape 9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a:spcBef>
                <a:spcPts val="0"/>
              </a:spcBef>
              <a:buClr>
                <a:schemeClr val="dk1"/>
              </a:buClr>
              <a:buFont typeface="Arial"/>
              <a:buNone/>
            </a:pPr>
            <a:endParaRPr/>
          </a:p>
        </p:txBody>
      </p:sp>
      <p:sp>
        <p:nvSpPr>
          <p:cNvPr id="96" name="Shape 9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Basic Slide">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3" name="Shape 13"/>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
        <p:cNvGrpSpPr/>
        <p:nvPr/>
      </p:nvGrpSpPr>
      <p:grpSpPr>
        <a:xfrm>
          <a:off x="0" y="0"/>
          <a:ext cx="0" cy="0"/>
          <a:chOff x="0" y="0"/>
          <a:chExt cx="0" cy="0"/>
        </a:xfrm>
      </p:grpSpPr>
      <p:sp>
        <p:nvSpPr>
          <p:cNvPr id="9" name="Shape 9"/>
          <p:cNvSpPr txBox="1">
            <a:spLocks noGrp="1"/>
          </p:cNvSpPr>
          <p:nvPr>
            <p:ph type="title"/>
          </p:nvPr>
        </p:nvSpPr>
        <p:spPr>
          <a:xfrm>
            <a:off x="812241" y="228600"/>
            <a:ext cx="103632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4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4000"/>
            </a:lvl2pPr>
            <a:lvl3pPr marL="0" marR="0" indent="0" algn="l" rtl="0">
              <a:lnSpc>
                <a:spcPct val="150000"/>
              </a:lnSpc>
              <a:spcBef>
                <a:spcPts val="0"/>
              </a:spcBef>
              <a:spcAft>
                <a:spcPts val="0"/>
              </a:spcAft>
              <a:buSzPct val="100000"/>
              <a:buChar char="■"/>
              <a:defRPr sz="4000"/>
            </a:lvl3pPr>
            <a:lvl4pPr marL="0" marR="0" indent="0" algn="l" rtl="0">
              <a:lnSpc>
                <a:spcPct val="150000"/>
              </a:lnSpc>
              <a:spcBef>
                <a:spcPts val="0"/>
              </a:spcBef>
              <a:spcAft>
                <a:spcPts val="0"/>
              </a:spcAft>
              <a:buSzPct val="100000"/>
              <a:buChar char="●"/>
              <a:defRPr sz="4000"/>
            </a:lvl4pPr>
            <a:lvl5pPr marL="0" marR="0" indent="0" algn="l" rtl="0">
              <a:lnSpc>
                <a:spcPct val="150000"/>
              </a:lnSpc>
              <a:spcBef>
                <a:spcPts val="0"/>
              </a:spcBef>
              <a:spcAft>
                <a:spcPts val="0"/>
              </a:spcAft>
              <a:buSzPct val="100000"/>
              <a:buChar char="○"/>
              <a:defRPr sz="4000"/>
            </a:lvl5pPr>
            <a:lvl6pPr marL="596900" marR="0" indent="0" algn="l" rtl="0">
              <a:lnSpc>
                <a:spcPct val="150000"/>
              </a:lnSpc>
              <a:spcBef>
                <a:spcPts val="0"/>
              </a:spcBef>
              <a:spcAft>
                <a:spcPts val="0"/>
              </a:spcAft>
              <a:buSzPct val="100000"/>
              <a:buChar char="■"/>
              <a:defRPr sz="4000"/>
            </a:lvl6pPr>
            <a:lvl7pPr marL="1181100" marR="0" indent="0" algn="l" rtl="0">
              <a:lnSpc>
                <a:spcPct val="150000"/>
              </a:lnSpc>
              <a:spcBef>
                <a:spcPts val="0"/>
              </a:spcBef>
              <a:spcAft>
                <a:spcPts val="0"/>
              </a:spcAft>
              <a:buSzPct val="100000"/>
              <a:buChar char="●"/>
              <a:defRPr sz="4000"/>
            </a:lvl7pPr>
            <a:lvl8pPr marL="1765300" marR="0" indent="0" algn="l" rtl="0">
              <a:lnSpc>
                <a:spcPct val="150000"/>
              </a:lnSpc>
              <a:spcBef>
                <a:spcPts val="0"/>
              </a:spcBef>
              <a:spcAft>
                <a:spcPts val="0"/>
              </a:spcAft>
              <a:buSzPct val="100000"/>
              <a:buChar char="○"/>
              <a:defRPr sz="4000"/>
            </a:lvl8pPr>
            <a:lvl9pPr marL="2349500" marR="0" indent="0" algn="l" rtl="0">
              <a:lnSpc>
                <a:spcPct val="150000"/>
              </a:lnSpc>
              <a:spcBef>
                <a:spcPts val="0"/>
              </a:spcBef>
              <a:spcAft>
                <a:spcPts val="0"/>
              </a:spcAft>
              <a:buSzPct val="100000"/>
              <a:buChar char="■"/>
              <a:defRPr sz="4000"/>
            </a:lvl9pPr>
          </a:lstStyle>
          <a:p>
            <a:endParaRPr/>
          </a:p>
        </p:txBody>
      </p:sp>
      <p:sp>
        <p:nvSpPr>
          <p:cNvPr id="10" name="Shape 10"/>
          <p:cNvSpPr txBox="1">
            <a:spLocks noGrp="1"/>
          </p:cNvSpPr>
          <p:nvPr>
            <p:ph type="body" idx="1"/>
          </p:nvPr>
        </p:nvSpPr>
        <p:spPr>
          <a:xfrm>
            <a:off x="812241" y="1371600"/>
            <a:ext cx="10363200" cy="4904699"/>
          </a:xfrm>
          <a:prstGeom prst="rect">
            <a:avLst/>
          </a:prstGeom>
          <a:noFill/>
          <a:ln>
            <a:noFill/>
          </a:ln>
        </p:spPr>
        <p:txBody>
          <a:bodyPr lIns="117825" tIns="117825" rIns="117825" bIns="117825" anchor="t" anchorCtr="0"/>
          <a:lstStyle>
            <a:lvl1pPr marL="444500" marR="0" indent="-254000" algn="l" rtl="0">
              <a:lnSpc>
                <a:spcPct val="150000"/>
              </a:lnSpc>
              <a:spcBef>
                <a:spcPts val="800"/>
              </a:spcBef>
              <a:spcAft>
                <a:spcPts val="0"/>
              </a:spcAft>
              <a:buSzPct val="100000"/>
              <a:buFont typeface="Gloria Hallelujah"/>
              <a:buChar char="●"/>
              <a:defRPr sz="2700">
                <a:latin typeface="Gloria Hallelujah"/>
                <a:ea typeface="Gloria Hallelujah"/>
                <a:cs typeface="Gloria Hallelujah"/>
                <a:sym typeface="Gloria Hallelujah"/>
              </a:defRPr>
            </a:lvl1pPr>
            <a:lvl2pPr marL="952500" marR="0" indent="-190500" algn="l" rtl="0">
              <a:lnSpc>
                <a:spcPct val="150000"/>
              </a:lnSpc>
              <a:spcBef>
                <a:spcPts val="700"/>
              </a:spcBef>
              <a:spcAft>
                <a:spcPts val="0"/>
              </a:spcAft>
              <a:buSzPct val="100000"/>
              <a:buFont typeface="Gloria Hallelujah"/>
              <a:buChar char="●"/>
              <a:defRPr sz="2700">
                <a:latin typeface="Gloria Hallelujah"/>
                <a:ea typeface="Gloria Hallelujah"/>
                <a:cs typeface="Gloria Hallelujah"/>
                <a:sym typeface="Gloria Hallelujah"/>
              </a:defRPr>
            </a:lvl2pPr>
            <a:lvl3pPr marL="1473200" marR="0" indent="-165100" algn="l" rtl="0">
              <a:lnSpc>
                <a:spcPct val="150000"/>
              </a:lnSpc>
              <a:spcBef>
                <a:spcPts val="600"/>
              </a:spcBef>
              <a:spcAft>
                <a:spcPts val="0"/>
              </a:spcAft>
              <a:buSzPct val="100000"/>
              <a:buFont typeface="Gloria Hallelujah"/>
              <a:buChar char="●"/>
              <a:defRPr sz="2700">
                <a:latin typeface="Gloria Hallelujah"/>
                <a:ea typeface="Gloria Hallelujah"/>
                <a:cs typeface="Gloria Hallelujah"/>
                <a:sym typeface="Gloria Hallelujah"/>
              </a:defRPr>
            </a:lvl3pPr>
            <a:lvl4pPr marL="20701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4pPr>
            <a:lvl5pPr marL="26543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5pPr>
            <a:lvl6pPr marL="32385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6pPr>
            <a:lvl7pPr marL="38227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7pPr>
            <a:lvl8pPr marL="4419600" marR="0" indent="-1270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8pPr>
            <a:lvl9pPr marL="5016500" marR="0" indent="-139700" algn="l" rtl="0">
              <a:lnSpc>
                <a:spcPct val="150000"/>
              </a:lnSpc>
              <a:spcBef>
                <a:spcPts val="500"/>
              </a:spcBef>
              <a:spcAft>
                <a:spcPts val="0"/>
              </a:spcAft>
              <a:buSzPct val="100000"/>
              <a:buFont typeface="Gloria Hallelujah"/>
              <a:buChar char="–"/>
              <a:defRPr sz="2700">
                <a:latin typeface="Gloria Hallelujah"/>
                <a:ea typeface="Gloria Hallelujah"/>
                <a:cs typeface="Gloria Hallelujah"/>
                <a:sym typeface="Gloria Halleluja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1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2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1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1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2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22.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944883" y="663066"/>
            <a:ext cx="10363200" cy="1143000"/>
          </a:xfrm>
          <a:prstGeom prst="rect">
            <a:avLst/>
          </a:prstGeom>
        </p:spPr>
        <p:txBody>
          <a:bodyPr lIns="117825" tIns="117825" rIns="117825" bIns="117825" anchor="ctr" anchorCtr="0">
            <a:noAutofit/>
          </a:bodyPr>
          <a:lstStyle/>
          <a:p>
            <a:pPr lvl="0" algn="l" rtl="0">
              <a:spcBef>
                <a:spcPts val="0"/>
              </a:spcBef>
              <a:buNone/>
            </a:pPr>
            <a:r>
              <a:rPr lang="en-US" sz="4800">
                <a:latin typeface="Questrial"/>
                <a:ea typeface="Questrial"/>
                <a:cs typeface="Questrial"/>
                <a:sym typeface="Questrial"/>
              </a:rPr>
              <a:t>Mandatory Access Control</a:t>
            </a:r>
          </a:p>
        </p:txBody>
      </p:sp>
      <p:sp>
        <p:nvSpPr>
          <p:cNvPr id="16" name="Shape 16"/>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Introduction</a:t>
            </a:r>
          </a:p>
        </p:txBody>
      </p:sp>
      <p:sp>
        <p:nvSpPr>
          <p:cNvPr id="17" name="Shape 17"/>
          <p:cNvSpPr txBox="1">
            <a:spLocks noGrp="1"/>
          </p:cNvSpPr>
          <p:nvPr>
            <p:ph type="body" idx="1"/>
          </p:nvPr>
        </p:nvSpPr>
        <p:spPr>
          <a:xfrm>
            <a:off x="798725" y="2875700"/>
            <a:ext cx="10440299" cy="18962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buFont typeface="Questrial"/>
            </a:pPr>
            <a:r>
              <a:rPr lang="en-US" sz="2400">
                <a:solidFill>
                  <a:schemeClr val="dk1"/>
                </a:solidFill>
                <a:latin typeface="Questrial"/>
                <a:ea typeface="Questrial"/>
                <a:cs typeface="Questrial"/>
                <a:sym typeface="Questrial"/>
              </a:rPr>
              <a:t>Understand need for </a:t>
            </a:r>
            <a:r>
              <a:rPr lang="en-US" sz="2400" b="1">
                <a:solidFill>
                  <a:srgbClr val="6B9462"/>
                </a:solidFill>
                <a:latin typeface="Questrial"/>
                <a:ea typeface="Questrial"/>
                <a:cs typeface="Questrial"/>
                <a:sym typeface="Questrial"/>
              </a:rPr>
              <a:t>mandatory access control (MAC) and multi-level security</a:t>
            </a:r>
          </a:p>
          <a:p>
            <a:pPr marL="0" lvl="0" indent="0" rtl="0">
              <a:lnSpc>
                <a:spcPct val="100000"/>
              </a:lnSpc>
              <a:spcBef>
                <a:spcPts val="0"/>
              </a:spcBef>
              <a:buNone/>
            </a:pPr>
            <a:endParaRPr sz="2400">
              <a:solidFill>
                <a:schemeClr val="dk1"/>
              </a:solidFill>
              <a:latin typeface="Questrial"/>
              <a:ea typeface="Questrial"/>
              <a:cs typeface="Questrial"/>
              <a:sym typeface="Questrial"/>
            </a:endParaRPr>
          </a:p>
          <a:p>
            <a:pPr marL="457200" lvl="0" indent="-228600" rtl="0">
              <a:lnSpc>
                <a:spcPct val="100000"/>
              </a:lnSpc>
              <a:spcBef>
                <a:spcPts val="0"/>
              </a:spcBef>
              <a:buClr>
                <a:schemeClr val="dk1"/>
              </a:buClr>
              <a:buSzPct val="100000"/>
              <a:buFont typeface="Questrial"/>
            </a:pPr>
            <a:r>
              <a:rPr lang="en-US" sz="2400">
                <a:solidFill>
                  <a:schemeClr val="dk1"/>
                </a:solidFill>
                <a:latin typeface="Questrial"/>
                <a:ea typeface="Questrial"/>
                <a:cs typeface="Questrial"/>
                <a:sym typeface="Questrial"/>
              </a:rPr>
              <a:t>Explore several </a:t>
            </a:r>
            <a:r>
              <a:rPr lang="en-US" sz="2400" b="1">
                <a:solidFill>
                  <a:srgbClr val="6B9462"/>
                </a:solidFill>
                <a:latin typeface="Questrial"/>
                <a:ea typeface="Questrial"/>
                <a:cs typeface="Questrial"/>
                <a:sym typeface="Questrial"/>
              </a:rPr>
              <a:t>MAC models</a:t>
            </a:r>
          </a:p>
          <a:p>
            <a:pPr marL="0" lvl="0" indent="0" rtl="0">
              <a:lnSpc>
                <a:spcPct val="100000"/>
              </a:lnSpc>
              <a:spcBef>
                <a:spcPts val="0"/>
              </a:spcBef>
              <a:buNone/>
            </a:pPr>
            <a:endParaRPr sz="2400">
              <a:solidFill>
                <a:schemeClr val="dk1"/>
              </a:solidFill>
              <a:latin typeface="Questrial"/>
              <a:ea typeface="Questrial"/>
              <a:cs typeface="Questrial"/>
              <a:sym typeface="Questrial"/>
            </a:endParaRPr>
          </a:p>
          <a:p>
            <a:pPr marL="457200" lvl="0" indent="-228600" rtl="0">
              <a:lnSpc>
                <a:spcPct val="100000"/>
              </a:lnSpc>
              <a:spcBef>
                <a:spcPts val="0"/>
              </a:spcBef>
              <a:buClr>
                <a:schemeClr val="dk1"/>
              </a:buClr>
              <a:buSzPct val="100000"/>
              <a:buFont typeface="Questrial"/>
            </a:pPr>
            <a:r>
              <a:rPr lang="en-US" sz="2400">
                <a:solidFill>
                  <a:schemeClr val="dk1"/>
                </a:solidFill>
                <a:latin typeface="Questrial"/>
                <a:ea typeface="Questrial"/>
                <a:cs typeface="Questrial"/>
                <a:sym typeface="Questrial"/>
              </a:rPr>
              <a:t>Understand </a:t>
            </a:r>
            <a:r>
              <a:rPr lang="en-US" sz="2400" b="1">
                <a:solidFill>
                  <a:srgbClr val="6B9462"/>
                </a:solidFill>
                <a:latin typeface="Questrial"/>
                <a:ea typeface="Questrial"/>
                <a:cs typeface="Questrial"/>
                <a:sym typeface="Questrial"/>
              </a:rPr>
              <a:t>assurance techniques for a trusted computing base (TCB)</a:t>
            </a:r>
          </a:p>
        </p:txBody>
      </p:sp>
      <p:cxnSp>
        <p:nvCxnSpPr>
          <p:cNvPr id="18" name="Shape 18"/>
          <p:cNvCxnSpPr/>
          <p:nvPr/>
        </p:nvCxnSpPr>
        <p:spPr>
          <a:xfrm>
            <a:off x="864250" y="236637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19" name="Shape 19"/>
          <p:cNvCxnSpPr/>
          <p:nvPr/>
        </p:nvCxnSpPr>
        <p:spPr>
          <a:xfrm>
            <a:off x="883900" y="6019150"/>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a:xfrm>
            <a:off x="2788050" y="633950"/>
            <a:ext cx="6235500" cy="889499"/>
          </a:xfrm>
          <a:prstGeom prst="rect">
            <a:avLst/>
          </a:prstGeom>
        </p:spPr>
        <p:txBody>
          <a:bodyPr lIns="117825" tIns="117825" rIns="117825" bIns="117825" anchor="ctr" anchorCtr="0">
            <a:noAutofit/>
          </a:bodyPr>
          <a:lstStyle/>
          <a:p>
            <a:pPr algn="l">
              <a:spcBef>
                <a:spcPts val="0"/>
              </a:spcBef>
              <a:buNone/>
            </a:pPr>
            <a:r>
              <a:rPr lang="en-US">
                <a:solidFill>
                  <a:srgbClr val="9B37AA"/>
                </a:solidFill>
              </a:rPr>
              <a:t>Security Clearance Quiz</a:t>
            </a:r>
          </a:p>
        </p:txBody>
      </p:sp>
      <p:sp>
        <p:nvSpPr>
          <p:cNvPr id="99" name="Shape 99"/>
          <p:cNvSpPr txBox="1">
            <a:spLocks noGrp="1"/>
          </p:cNvSpPr>
          <p:nvPr>
            <p:ph type="body" idx="1"/>
          </p:nvPr>
        </p:nvSpPr>
        <p:spPr>
          <a:xfrm>
            <a:off x="812250" y="2047650"/>
            <a:ext cx="10363200" cy="18401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a:solidFill>
                  <a:schemeClr val="dk1"/>
                </a:solidFill>
              </a:rPr>
              <a:t>Highly sensitive defense or intelligence information should only be accessed by cleared personnel. Approximately, how many people in the United States have various types of clearances?</a:t>
            </a:r>
          </a:p>
          <a:p>
            <a:pPr marL="457200" lvl="0" indent="0" rtl="0">
              <a:lnSpc>
                <a:spcPct val="100000"/>
              </a:lnSpc>
              <a:spcBef>
                <a:spcPts val="0"/>
              </a:spcBef>
              <a:buNone/>
            </a:pPr>
            <a:endParaRPr sz="3000"/>
          </a:p>
        </p:txBody>
      </p:sp>
      <p:pic>
        <p:nvPicPr>
          <p:cNvPr id="100" name="Shape 100"/>
          <p:cNvPicPr preferRelativeResize="0"/>
          <p:nvPr/>
        </p:nvPicPr>
        <p:blipFill>
          <a:blip r:embed="rId3">
            <a:alphaModFix/>
          </a:blip>
          <a:stretch>
            <a:fillRect/>
          </a:stretch>
        </p:blipFill>
        <p:spPr>
          <a:xfrm>
            <a:off x="1232849" y="537498"/>
            <a:ext cx="1322178" cy="1459549"/>
          </a:xfrm>
          <a:prstGeom prst="rect">
            <a:avLst/>
          </a:prstGeom>
          <a:noFill/>
          <a:ln>
            <a:noFill/>
          </a:ln>
        </p:spPr>
      </p:pic>
      <p:sp>
        <p:nvSpPr>
          <p:cNvPr id="101" name="Shape 101"/>
          <p:cNvSpPr txBox="1"/>
          <p:nvPr/>
        </p:nvSpPr>
        <p:spPr>
          <a:xfrm>
            <a:off x="2824974" y="1292126"/>
            <a:ext cx="4916100" cy="731700"/>
          </a:xfrm>
          <a:prstGeom prst="rect">
            <a:avLst/>
          </a:prstGeom>
          <a:noFill/>
          <a:ln>
            <a:noFill/>
          </a:ln>
        </p:spPr>
        <p:txBody>
          <a:bodyPr lIns="91425" tIns="91425" rIns="91425" bIns="91425" anchor="ctr" anchorCtr="0">
            <a:noAutofit/>
          </a:bodyPr>
          <a:lstStyle/>
          <a:p>
            <a:pPr lvl="0" rtl="0">
              <a:spcBef>
                <a:spcPts val="0"/>
              </a:spcBef>
              <a:buNone/>
            </a:pPr>
            <a:r>
              <a:rPr lang="en-US" sz="3000" dirty="0">
                <a:solidFill>
                  <a:srgbClr val="4E75A8"/>
                </a:solidFill>
                <a:latin typeface="Gloria Hallelujah"/>
                <a:ea typeface="Gloria Hallelujah"/>
                <a:cs typeface="Gloria Hallelujah"/>
                <a:sym typeface="Gloria Hallelujah"/>
              </a:rPr>
              <a:t>Check the best answer:</a:t>
            </a:r>
          </a:p>
        </p:txBody>
      </p:sp>
      <p:sp>
        <p:nvSpPr>
          <p:cNvPr id="102" name="Shape 102"/>
          <p:cNvSpPr/>
          <p:nvPr/>
        </p:nvSpPr>
        <p:spPr>
          <a:xfrm>
            <a:off x="6380225" y="44447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3" name="Shape 103"/>
          <p:cNvSpPr/>
          <p:nvPr/>
        </p:nvSpPr>
        <p:spPr>
          <a:xfrm>
            <a:off x="2272375" y="52171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4" name="Shape 104"/>
          <p:cNvSpPr/>
          <p:nvPr/>
        </p:nvSpPr>
        <p:spPr>
          <a:xfrm>
            <a:off x="6380225" y="52074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5" name="Shape 105"/>
          <p:cNvSpPr/>
          <p:nvPr/>
        </p:nvSpPr>
        <p:spPr>
          <a:xfrm>
            <a:off x="2272375" y="44447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06" name="Shape 106"/>
          <p:cNvSpPr txBox="1"/>
          <p:nvPr/>
        </p:nvSpPr>
        <p:spPr>
          <a:xfrm>
            <a:off x="7293450" y="5196700"/>
            <a:ext cx="3000000" cy="731700"/>
          </a:xfrm>
          <a:prstGeom prst="rect">
            <a:avLst/>
          </a:prstGeom>
          <a:noFill/>
          <a:ln>
            <a:noFill/>
          </a:ln>
        </p:spPr>
        <p:txBody>
          <a:bodyPr lIns="91425" tIns="91425" rIns="91425" bIns="91425" anchor="ctr" anchorCtr="0">
            <a:noAutofit/>
          </a:bodyPr>
          <a:lstStyle/>
          <a:p>
            <a:pPr lvl="0" rtl="0">
              <a:spcBef>
                <a:spcPts val="0"/>
              </a:spcBef>
              <a:buNone/>
            </a:pPr>
            <a:r>
              <a:rPr lang="en-US" sz="2800">
                <a:solidFill>
                  <a:schemeClr val="dk1"/>
                </a:solidFill>
                <a:latin typeface="Gloria Hallelujah"/>
                <a:ea typeface="Gloria Hallelujah"/>
                <a:cs typeface="Gloria Hallelujah"/>
                <a:sym typeface="Gloria Hallelujah"/>
              </a:rPr>
              <a:t>5,000,000</a:t>
            </a:r>
          </a:p>
        </p:txBody>
      </p:sp>
      <p:sp>
        <p:nvSpPr>
          <p:cNvPr id="107" name="Shape 107"/>
          <p:cNvSpPr txBox="1"/>
          <p:nvPr/>
        </p:nvSpPr>
        <p:spPr>
          <a:xfrm>
            <a:off x="7315500" y="4444800"/>
            <a:ext cx="3000000" cy="650700"/>
          </a:xfrm>
          <a:prstGeom prst="rect">
            <a:avLst/>
          </a:prstGeom>
          <a:noFill/>
          <a:ln>
            <a:noFill/>
          </a:ln>
        </p:spPr>
        <p:txBody>
          <a:bodyPr lIns="91425" tIns="91425" rIns="91425" bIns="91425" anchor="ctr" anchorCtr="0">
            <a:noAutofit/>
          </a:bodyPr>
          <a:lstStyle/>
          <a:p>
            <a:pPr lvl="0" rtl="0">
              <a:spcBef>
                <a:spcPts val="0"/>
              </a:spcBef>
              <a:buNone/>
            </a:pPr>
            <a:r>
              <a:rPr lang="en-US" sz="2800">
                <a:solidFill>
                  <a:schemeClr val="dk1"/>
                </a:solidFill>
                <a:latin typeface="Gloria Hallelujah"/>
                <a:ea typeface="Gloria Hallelujah"/>
                <a:cs typeface="Gloria Hallelujah"/>
                <a:sym typeface="Gloria Hallelujah"/>
              </a:rPr>
              <a:t>1,000,000</a:t>
            </a:r>
          </a:p>
        </p:txBody>
      </p:sp>
      <p:sp>
        <p:nvSpPr>
          <p:cNvPr id="108" name="Shape 108"/>
          <p:cNvSpPr txBox="1"/>
          <p:nvPr/>
        </p:nvSpPr>
        <p:spPr>
          <a:xfrm>
            <a:off x="3246050" y="5265800"/>
            <a:ext cx="3000000" cy="553499"/>
          </a:xfrm>
          <a:prstGeom prst="rect">
            <a:avLst/>
          </a:prstGeom>
          <a:noFill/>
          <a:ln>
            <a:noFill/>
          </a:ln>
        </p:spPr>
        <p:txBody>
          <a:bodyPr lIns="91425" tIns="91425" rIns="91425" bIns="91425" anchor="ctr" anchorCtr="0">
            <a:noAutofit/>
          </a:bodyPr>
          <a:lstStyle/>
          <a:p>
            <a:pPr lvl="0" rtl="0">
              <a:spcBef>
                <a:spcPts val="0"/>
              </a:spcBef>
              <a:buNone/>
            </a:pPr>
            <a:r>
              <a:rPr lang="en-US" sz="2800">
                <a:solidFill>
                  <a:schemeClr val="dk1"/>
                </a:solidFill>
                <a:latin typeface="Gloria Hallelujah"/>
                <a:ea typeface="Gloria Hallelujah"/>
                <a:cs typeface="Gloria Hallelujah"/>
                <a:sym typeface="Gloria Hallelujah"/>
              </a:rPr>
              <a:t>100,000</a:t>
            </a:r>
          </a:p>
        </p:txBody>
      </p:sp>
      <p:sp>
        <p:nvSpPr>
          <p:cNvPr id="109" name="Shape 109"/>
          <p:cNvSpPr txBox="1"/>
          <p:nvPr/>
        </p:nvSpPr>
        <p:spPr>
          <a:xfrm>
            <a:off x="3207650" y="4444800"/>
            <a:ext cx="3000000" cy="731700"/>
          </a:xfrm>
          <a:prstGeom prst="rect">
            <a:avLst/>
          </a:prstGeom>
          <a:noFill/>
          <a:ln>
            <a:noFill/>
          </a:ln>
        </p:spPr>
        <p:txBody>
          <a:bodyPr lIns="91425" tIns="91425" rIns="91425" bIns="91425" anchor="ctr" anchorCtr="0">
            <a:noAutofit/>
          </a:bodyPr>
          <a:lstStyle/>
          <a:p>
            <a:pPr lvl="0" rtl="0">
              <a:spcBef>
                <a:spcPts val="0"/>
              </a:spcBef>
              <a:buNone/>
            </a:pPr>
            <a:r>
              <a:rPr lang="en-US" sz="2800">
                <a:solidFill>
                  <a:schemeClr val="dk1"/>
                </a:solidFill>
                <a:latin typeface="Gloria Hallelujah"/>
                <a:ea typeface="Gloria Hallelujah"/>
                <a:cs typeface="Gloria Hallelujah"/>
                <a:sym typeface="Gloria Hallelujah"/>
              </a:rPr>
              <a:t>10,000</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Comparing Labels</a:t>
            </a:r>
          </a:p>
        </p:txBody>
      </p:sp>
      <p:sp>
        <p:nvSpPr>
          <p:cNvPr id="116" name="Shape 116"/>
          <p:cNvSpPr txBox="1">
            <a:spLocks noGrp="1"/>
          </p:cNvSpPr>
          <p:nvPr>
            <p:ph type="body" idx="1"/>
          </p:nvPr>
        </p:nvSpPr>
        <p:spPr>
          <a:xfrm>
            <a:off x="4568500" y="1455675"/>
            <a:ext cx="70916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a:solidFill>
                  <a:schemeClr val="dk1"/>
                </a:solidFill>
              </a:rPr>
              <a:t>Assume </a:t>
            </a:r>
            <a:r>
              <a:rPr lang="en-US" sz="3000" b="1">
                <a:solidFill>
                  <a:srgbClr val="4E75A8"/>
                </a:solidFill>
              </a:rPr>
              <a:t>sensitivity levels are totally ordered</a:t>
            </a:r>
            <a:r>
              <a:rPr lang="en-US" sz="3000">
                <a:solidFill>
                  <a:schemeClr val="dk1"/>
                </a:solidFill>
              </a:rPr>
              <a:t/>
            </a:r>
            <a:br>
              <a:rPr lang="en-US" sz="3000">
                <a:solidFill>
                  <a:schemeClr val="dk1"/>
                </a:solidFill>
              </a:rPr>
            </a:br>
            <a:r>
              <a:rPr lang="en-US" sz="3000">
                <a:solidFill>
                  <a:schemeClr val="dk1"/>
                </a:solidFill>
              </a:rPr>
              <a:t>(TS &gt; S &gt; C &gt; U)</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chemeClr val="dk1"/>
              </a:buClr>
              <a:buSzPct val="100000"/>
            </a:pPr>
            <a:r>
              <a:rPr lang="en-US" sz="3000">
                <a:solidFill>
                  <a:schemeClr val="dk1"/>
                </a:solidFill>
              </a:rPr>
              <a:t>Compartments are sets which can only be partially ordered</a:t>
            </a:r>
          </a:p>
          <a:p>
            <a:pPr marL="0" lvl="0" indent="0" rtl="0">
              <a:lnSpc>
                <a:spcPct val="100000"/>
              </a:lnSpc>
              <a:spcBef>
                <a:spcPts val="0"/>
              </a:spcBef>
              <a:buNone/>
            </a:pPr>
            <a:endParaRPr sz="3000">
              <a:solidFill>
                <a:schemeClr val="dk1"/>
              </a:solidFill>
            </a:endParaRPr>
          </a:p>
          <a:p>
            <a:pPr marL="457200" lvl="0" indent="-228600" rtl="0">
              <a:lnSpc>
                <a:spcPct val="100000"/>
              </a:lnSpc>
              <a:spcBef>
                <a:spcPts val="0"/>
              </a:spcBef>
              <a:buClr>
                <a:srgbClr val="6B9462"/>
              </a:buClr>
              <a:buSzPct val="100000"/>
            </a:pPr>
            <a:r>
              <a:rPr lang="en-US" sz="3000" b="1">
                <a:solidFill>
                  <a:srgbClr val="6B9462"/>
                </a:solidFill>
              </a:rPr>
              <a:t>How do we order labels?</a:t>
            </a:r>
          </a:p>
          <a:p>
            <a:pPr>
              <a:spcBef>
                <a:spcPts val="0"/>
              </a:spcBef>
              <a:buNone/>
            </a:pPr>
            <a:endParaRPr/>
          </a:p>
        </p:txBody>
      </p:sp>
      <p:pic>
        <p:nvPicPr>
          <p:cNvPr id="117" name="Shape 117"/>
          <p:cNvPicPr preferRelativeResize="0"/>
          <p:nvPr/>
        </p:nvPicPr>
        <p:blipFill>
          <a:blip r:embed="rId3">
            <a:alphaModFix/>
          </a:blip>
          <a:stretch>
            <a:fillRect/>
          </a:stretch>
        </p:blipFill>
        <p:spPr>
          <a:xfrm>
            <a:off x="933075" y="1455675"/>
            <a:ext cx="3178075" cy="430924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rtl="0">
              <a:spcBef>
                <a:spcPts val="0"/>
              </a:spcBef>
              <a:buNone/>
            </a:pPr>
            <a:r>
              <a:rPr lang="en-US"/>
              <a:t> </a:t>
            </a:r>
          </a:p>
          <a:p>
            <a:pPr lvl="0" rtl="0">
              <a:spcBef>
                <a:spcPts val="0"/>
              </a:spcBef>
              <a:buNone/>
            </a:pPr>
            <a:endParaRPr/>
          </a:p>
        </p:txBody>
      </p:sp>
      <p:sp>
        <p:nvSpPr>
          <p:cNvPr id="124" name="Shape 12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Comparing Labels</a:t>
            </a:r>
          </a:p>
        </p:txBody>
      </p:sp>
      <p:pic>
        <p:nvPicPr>
          <p:cNvPr id="125" name="Shape 125"/>
          <p:cNvPicPr preferRelativeResize="0"/>
          <p:nvPr/>
        </p:nvPicPr>
        <p:blipFill>
          <a:blip r:embed="rId3">
            <a:alphaModFix/>
          </a:blip>
          <a:stretch>
            <a:fillRect/>
          </a:stretch>
        </p:blipFill>
        <p:spPr>
          <a:xfrm>
            <a:off x="907500" y="1523550"/>
            <a:ext cx="10172700" cy="43434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lvl="0" rtl="0">
              <a:spcBef>
                <a:spcPts val="0"/>
              </a:spcBef>
              <a:buNone/>
            </a:pPr>
            <a:r>
              <a:rPr lang="en-US"/>
              <a:t> </a:t>
            </a:r>
          </a:p>
          <a:p>
            <a:pPr lvl="0" rtl="0">
              <a:spcBef>
                <a:spcPts val="0"/>
              </a:spcBef>
              <a:buNone/>
            </a:pPr>
            <a:endParaRPr/>
          </a:p>
        </p:txBody>
      </p:sp>
      <p:sp>
        <p:nvSpPr>
          <p:cNvPr id="132" name="Shape 13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Ordering Among Labels</a:t>
            </a:r>
          </a:p>
        </p:txBody>
      </p:sp>
      <p:pic>
        <p:nvPicPr>
          <p:cNvPr id="133" name="Shape 133"/>
          <p:cNvPicPr preferRelativeResize="0"/>
          <p:nvPr/>
        </p:nvPicPr>
        <p:blipFill>
          <a:blip r:embed="rId3">
            <a:alphaModFix/>
          </a:blip>
          <a:stretch>
            <a:fillRect/>
          </a:stretch>
        </p:blipFill>
        <p:spPr>
          <a:xfrm>
            <a:off x="888450" y="1475300"/>
            <a:ext cx="10210800" cy="432435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3217048" y="754375"/>
            <a:ext cx="7918499"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Order Quiz</a:t>
            </a:r>
          </a:p>
        </p:txBody>
      </p:sp>
      <p:sp>
        <p:nvSpPr>
          <p:cNvPr id="140" name="Shape 140"/>
          <p:cNvSpPr txBox="1">
            <a:spLocks noGrp="1"/>
          </p:cNvSpPr>
          <p:nvPr>
            <p:ph type="body" idx="1"/>
          </p:nvPr>
        </p:nvSpPr>
        <p:spPr>
          <a:xfrm>
            <a:off x="964575" y="2732700"/>
            <a:ext cx="10363200" cy="1019400"/>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a:solidFill>
                  <a:schemeClr val="dk1"/>
                </a:solidFill>
              </a:rPr>
              <a:t>The “&lt;” relation among all real numbers defines a...</a:t>
            </a:r>
          </a:p>
          <a:p>
            <a:pPr marL="457200" lvl="0" indent="0" rtl="0">
              <a:lnSpc>
                <a:spcPct val="100000"/>
              </a:lnSpc>
              <a:spcBef>
                <a:spcPts val="0"/>
              </a:spcBef>
              <a:buNone/>
            </a:pPr>
            <a:endParaRPr sz="3000">
              <a:solidFill>
                <a:schemeClr val="dk1"/>
              </a:solidFill>
            </a:endParaRPr>
          </a:p>
          <a:p>
            <a:pPr lvl="0" rtl="0">
              <a:spcBef>
                <a:spcPts val="0"/>
              </a:spcBef>
              <a:buNone/>
            </a:pPr>
            <a:endParaRPr/>
          </a:p>
        </p:txBody>
      </p:sp>
      <p:pic>
        <p:nvPicPr>
          <p:cNvPr id="141" name="Shape 141"/>
          <p:cNvPicPr preferRelativeResize="0"/>
          <p:nvPr/>
        </p:nvPicPr>
        <p:blipFill>
          <a:blip r:embed="rId3">
            <a:alphaModFix/>
          </a:blip>
          <a:stretch>
            <a:fillRect/>
          </a:stretch>
        </p:blipFill>
        <p:spPr>
          <a:xfrm>
            <a:off x="1204996" y="672396"/>
            <a:ext cx="1617449" cy="1785496"/>
          </a:xfrm>
          <a:prstGeom prst="rect">
            <a:avLst/>
          </a:prstGeom>
          <a:noFill/>
          <a:ln>
            <a:noFill/>
          </a:ln>
        </p:spPr>
      </p:pic>
      <p:sp>
        <p:nvSpPr>
          <p:cNvPr id="142" name="Shape 142"/>
          <p:cNvSpPr txBox="1"/>
          <p:nvPr/>
        </p:nvSpPr>
        <p:spPr>
          <a:xfrm>
            <a:off x="3217050" y="1370200"/>
            <a:ext cx="4894800" cy="1259700"/>
          </a:xfrm>
          <a:prstGeom prst="rect">
            <a:avLst/>
          </a:prstGeom>
          <a:noFill/>
          <a:ln>
            <a:noFill/>
          </a:ln>
        </p:spPr>
        <p:txBody>
          <a:bodyPr lIns="91425" tIns="91425" rIns="91425" bIns="91425" anchor="ctr" anchorCtr="0">
            <a:noAutofit/>
          </a:bodyPr>
          <a:lstStyle/>
          <a:p>
            <a:pPr lvl="0" rtl="0">
              <a:spcBef>
                <a:spcPts val="0"/>
              </a:spcBef>
              <a:buNone/>
            </a:pPr>
            <a:r>
              <a:rPr lang="en-US" sz="3000">
                <a:solidFill>
                  <a:srgbClr val="4E75A8"/>
                </a:solidFill>
                <a:latin typeface="Gloria Hallelujah"/>
                <a:ea typeface="Gloria Hallelujah"/>
                <a:cs typeface="Gloria Hallelujah"/>
                <a:sym typeface="Gloria Hallelujah"/>
              </a:rPr>
              <a:t>Select the best answer:</a:t>
            </a:r>
          </a:p>
        </p:txBody>
      </p:sp>
      <p:sp>
        <p:nvSpPr>
          <p:cNvPr id="143" name="Shape 143"/>
          <p:cNvSpPr txBox="1"/>
          <p:nvPr/>
        </p:nvSpPr>
        <p:spPr>
          <a:xfrm>
            <a:off x="4498325" y="4877400"/>
            <a:ext cx="3000000" cy="9048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Partial order</a:t>
            </a:r>
          </a:p>
        </p:txBody>
      </p:sp>
      <p:sp>
        <p:nvSpPr>
          <p:cNvPr id="144" name="Shape 144"/>
          <p:cNvSpPr txBox="1"/>
          <p:nvPr/>
        </p:nvSpPr>
        <p:spPr>
          <a:xfrm>
            <a:off x="4498325" y="3930600"/>
            <a:ext cx="3000000" cy="7682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Total order</a:t>
            </a:r>
          </a:p>
        </p:txBody>
      </p:sp>
      <p:sp>
        <p:nvSpPr>
          <p:cNvPr id="145" name="Shape 145"/>
          <p:cNvSpPr/>
          <p:nvPr/>
        </p:nvSpPr>
        <p:spPr>
          <a:xfrm>
            <a:off x="3550925" y="39354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p:nvPr/>
        </p:nvSpPr>
        <p:spPr>
          <a:xfrm>
            <a:off x="3550925" y="50044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2396675" y="749900"/>
            <a:ext cx="8289000" cy="665099"/>
          </a:xfrm>
          <a:prstGeom prst="rect">
            <a:avLst/>
          </a:prstGeom>
        </p:spPr>
        <p:txBody>
          <a:bodyPr lIns="117825" tIns="117825" rIns="117825" bIns="117825" anchor="ctr" anchorCtr="0">
            <a:noAutofit/>
          </a:bodyPr>
          <a:lstStyle/>
          <a:p>
            <a:pPr lvl="0" algn="l" rtl="0">
              <a:spcBef>
                <a:spcPts val="0"/>
              </a:spcBef>
              <a:buNone/>
            </a:pPr>
            <a:r>
              <a:rPr lang="en-US"/>
              <a:t>Label </a:t>
            </a:r>
            <a:r>
              <a:rPr lang="en-US">
                <a:solidFill>
                  <a:srgbClr val="9B37AA"/>
                </a:solidFill>
              </a:rPr>
              <a:t>Domination Quiz</a:t>
            </a:r>
          </a:p>
        </p:txBody>
      </p:sp>
      <p:sp>
        <p:nvSpPr>
          <p:cNvPr id="153" name="Shape 153"/>
          <p:cNvSpPr txBox="1">
            <a:spLocks noGrp="1"/>
          </p:cNvSpPr>
          <p:nvPr>
            <p:ph type="body" idx="1"/>
          </p:nvPr>
        </p:nvSpPr>
        <p:spPr>
          <a:xfrm>
            <a:off x="659975" y="2159750"/>
            <a:ext cx="10363200" cy="10832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If L1 = (secret, {Asia, Europe}) and L2 = {top-secret, {Europe, South-America}),</a:t>
            </a:r>
          </a:p>
          <a:p>
            <a:pPr marL="457200" lvl="0" indent="0" rtl="0">
              <a:lnSpc>
                <a:spcPct val="100000"/>
              </a:lnSpc>
              <a:spcBef>
                <a:spcPts val="0"/>
              </a:spcBef>
              <a:buNone/>
            </a:pPr>
            <a:endParaRPr sz="3000">
              <a:solidFill>
                <a:schemeClr val="dk1"/>
              </a:solidFill>
            </a:endParaRPr>
          </a:p>
          <a:p>
            <a:pPr marL="457200" lvl="0" indent="0" rtl="0">
              <a:lnSpc>
                <a:spcPct val="100000"/>
              </a:lnSpc>
              <a:spcBef>
                <a:spcPts val="0"/>
              </a:spcBef>
              <a:buNone/>
            </a:pPr>
            <a:endParaRPr sz="3000">
              <a:solidFill>
                <a:schemeClr val="dk1"/>
              </a:solidFill>
            </a:endParaRPr>
          </a:p>
          <a:p>
            <a:pPr marL="457200" lvl="0" indent="0" rtl="0">
              <a:lnSpc>
                <a:spcPct val="100000"/>
              </a:lnSpc>
              <a:spcBef>
                <a:spcPts val="0"/>
              </a:spcBef>
              <a:buNone/>
            </a:pPr>
            <a:endParaRPr sz="3000">
              <a:solidFill>
                <a:schemeClr val="dk1"/>
              </a:solidFill>
            </a:endParaRPr>
          </a:p>
        </p:txBody>
      </p:sp>
      <p:pic>
        <p:nvPicPr>
          <p:cNvPr id="154" name="Shape 154"/>
          <p:cNvPicPr preferRelativeResize="0"/>
          <p:nvPr/>
        </p:nvPicPr>
        <p:blipFill>
          <a:blip r:embed="rId3">
            <a:alphaModFix/>
          </a:blip>
          <a:stretch>
            <a:fillRect/>
          </a:stretch>
        </p:blipFill>
        <p:spPr>
          <a:xfrm>
            <a:off x="822674" y="544598"/>
            <a:ext cx="1284108" cy="1417525"/>
          </a:xfrm>
          <a:prstGeom prst="rect">
            <a:avLst/>
          </a:prstGeom>
          <a:noFill/>
          <a:ln>
            <a:noFill/>
          </a:ln>
        </p:spPr>
      </p:pic>
      <p:sp>
        <p:nvSpPr>
          <p:cNvPr id="155" name="Shape 155"/>
          <p:cNvSpPr txBox="1"/>
          <p:nvPr/>
        </p:nvSpPr>
        <p:spPr>
          <a:xfrm>
            <a:off x="2396675" y="1152225"/>
            <a:ext cx="5338199" cy="938999"/>
          </a:xfrm>
          <a:prstGeom prst="rect">
            <a:avLst/>
          </a:prstGeom>
          <a:noFill/>
          <a:ln>
            <a:noFill/>
          </a:ln>
        </p:spPr>
        <p:txBody>
          <a:bodyPr lIns="91425" tIns="91425" rIns="91425" bIns="91425" anchor="ctr" anchorCtr="0">
            <a:noAutofit/>
          </a:bodyPr>
          <a:lstStyle/>
          <a:p>
            <a:pPr lvl="0" rtl="0">
              <a:spcBef>
                <a:spcPts val="0"/>
              </a:spcBef>
              <a:buNone/>
            </a:pPr>
            <a:r>
              <a:rPr lang="en-US" sz="3000">
                <a:solidFill>
                  <a:srgbClr val="4E75A8"/>
                </a:solidFill>
                <a:latin typeface="Gloria Hallelujah"/>
                <a:ea typeface="Gloria Hallelujah"/>
                <a:cs typeface="Gloria Hallelujah"/>
                <a:sym typeface="Gloria Hallelujah"/>
              </a:rPr>
              <a:t>Select the best answer:</a:t>
            </a:r>
          </a:p>
        </p:txBody>
      </p:sp>
      <p:sp>
        <p:nvSpPr>
          <p:cNvPr id="156" name="Shape 156"/>
          <p:cNvSpPr txBox="1"/>
          <p:nvPr/>
        </p:nvSpPr>
        <p:spPr>
          <a:xfrm>
            <a:off x="2625275" y="5260775"/>
            <a:ext cx="9285899" cy="9389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Neither L1 nor L2 dominates the other one</a:t>
            </a:r>
          </a:p>
        </p:txBody>
      </p:sp>
      <p:sp>
        <p:nvSpPr>
          <p:cNvPr id="157" name="Shape 157"/>
          <p:cNvSpPr txBox="1"/>
          <p:nvPr/>
        </p:nvSpPr>
        <p:spPr>
          <a:xfrm>
            <a:off x="2625275" y="4385750"/>
            <a:ext cx="6173699" cy="7229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L2 dominates L1 </a:t>
            </a:r>
          </a:p>
        </p:txBody>
      </p:sp>
      <p:sp>
        <p:nvSpPr>
          <p:cNvPr id="158" name="Shape 158"/>
          <p:cNvSpPr txBox="1"/>
          <p:nvPr/>
        </p:nvSpPr>
        <p:spPr>
          <a:xfrm>
            <a:off x="2625275" y="3431212"/>
            <a:ext cx="5184899" cy="8025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L1 dominates L2</a:t>
            </a:r>
          </a:p>
        </p:txBody>
      </p:sp>
      <p:sp>
        <p:nvSpPr>
          <p:cNvPr id="159" name="Shape 159"/>
          <p:cNvSpPr/>
          <p:nvPr/>
        </p:nvSpPr>
        <p:spPr>
          <a:xfrm>
            <a:off x="1808525" y="35071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60" name="Shape 160"/>
          <p:cNvSpPr/>
          <p:nvPr/>
        </p:nvSpPr>
        <p:spPr>
          <a:xfrm>
            <a:off x="1808525" y="44218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61" name="Shape 161"/>
          <p:cNvSpPr/>
          <p:nvPr/>
        </p:nvSpPr>
        <p:spPr>
          <a:xfrm>
            <a:off x="1808525" y="533666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title"/>
          </p:nvPr>
        </p:nvSpPr>
        <p:spPr>
          <a:xfrm>
            <a:off x="2651777" y="366250"/>
            <a:ext cx="62994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Sensitiv</a:t>
            </a:r>
            <a:r>
              <a:rPr lang="en-US"/>
              <a:t>e Data</a:t>
            </a:r>
            <a:r>
              <a:rPr lang="en-US">
                <a:solidFill>
                  <a:srgbClr val="9B37AA"/>
                </a:solidFill>
              </a:rPr>
              <a:t> Quiz</a:t>
            </a:r>
          </a:p>
        </p:txBody>
      </p:sp>
      <p:sp>
        <p:nvSpPr>
          <p:cNvPr id="168" name="Shape 168"/>
          <p:cNvSpPr txBox="1">
            <a:spLocks noGrp="1"/>
          </p:cNvSpPr>
          <p:nvPr>
            <p:ph type="body" idx="1"/>
          </p:nvPr>
        </p:nvSpPr>
        <p:spPr>
          <a:xfrm>
            <a:off x="761100" y="1853275"/>
            <a:ext cx="10844100" cy="15273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Assume that label L1 or a document D1 dominates label L2 of document D2 when these labels are defined by (sensitivity level, compartment).</a:t>
            </a:r>
          </a:p>
          <a:p>
            <a:pPr marL="0" lvl="0" indent="0" rtl="0">
              <a:lnSpc>
                <a:spcPct val="100000"/>
              </a:lnSpc>
              <a:spcBef>
                <a:spcPts val="0"/>
              </a:spcBef>
              <a:buClr>
                <a:schemeClr val="dk1"/>
              </a:buClr>
              <a:buFont typeface="Arial"/>
              <a:buNone/>
            </a:pPr>
            <a:endParaRPr sz="3000">
              <a:solidFill>
                <a:schemeClr val="dk1"/>
              </a:solidFill>
            </a:endParaRPr>
          </a:p>
          <a:p>
            <a:pPr marL="457200" lvl="0" indent="0" rtl="0">
              <a:lnSpc>
                <a:spcPct val="100000"/>
              </a:lnSpc>
              <a:spcBef>
                <a:spcPts val="0"/>
              </a:spcBef>
              <a:buNone/>
            </a:pPr>
            <a:endParaRPr sz="3000">
              <a:solidFill>
                <a:schemeClr val="dk1"/>
              </a:solidFill>
            </a:endParaRPr>
          </a:p>
          <a:p>
            <a:pPr marL="457200" lvl="0" indent="0" rtl="0">
              <a:lnSpc>
                <a:spcPct val="100000"/>
              </a:lnSpc>
              <a:spcBef>
                <a:spcPts val="0"/>
              </a:spcBef>
              <a:buNone/>
            </a:pPr>
            <a:endParaRPr sz="3000">
              <a:solidFill>
                <a:schemeClr val="dk1"/>
              </a:solidFill>
            </a:endParaRPr>
          </a:p>
        </p:txBody>
      </p:sp>
      <p:pic>
        <p:nvPicPr>
          <p:cNvPr id="169" name="Shape 169"/>
          <p:cNvPicPr preferRelativeResize="0"/>
          <p:nvPr/>
        </p:nvPicPr>
        <p:blipFill>
          <a:blip r:embed="rId3">
            <a:alphaModFix/>
          </a:blip>
          <a:stretch>
            <a:fillRect/>
          </a:stretch>
        </p:blipFill>
        <p:spPr>
          <a:xfrm>
            <a:off x="1102347" y="325974"/>
            <a:ext cx="1383551" cy="1527300"/>
          </a:xfrm>
          <a:prstGeom prst="rect">
            <a:avLst/>
          </a:prstGeom>
          <a:noFill/>
          <a:ln>
            <a:noFill/>
          </a:ln>
        </p:spPr>
      </p:pic>
      <p:sp>
        <p:nvSpPr>
          <p:cNvPr id="170" name="Shape 170"/>
          <p:cNvSpPr txBox="1"/>
          <p:nvPr/>
        </p:nvSpPr>
        <p:spPr>
          <a:xfrm>
            <a:off x="2692250" y="1129912"/>
            <a:ext cx="4809599" cy="683099"/>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Select the best answer:</a:t>
            </a:r>
          </a:p>
        </p:txBody>
      </p:sp>
      <p:sp>
        <p:nvSpPr>
          <p:cNvPr id="171" name="Shape 171"/>
          <p:cNvSpPr txBox="1"/>
          <p:nvPr/>
        </p:nvSpPr>
        <p:spPr>
          <a:xfrm>
            <a:off x="2145325" y="5205025"/>
            <a:ext cx="10232100" cy="1073699"/>
          </a:xfrm>
          <a:prstGeom prst="rect">
            <a:avLst/>
          </a:prstGeom>
          <a:noFill/>
          <a:ln>
            <a:noFill/>
          </a:ln>
        </p:spPr>
        <p:txBody>
          <a:bodyPr lIns="91425" tIns="91425" rIns="91425" bIns="91425" anchor="ctr" anchorCtr="0">
            <a:noAutofit/>
          </a:bodyPr>
          <a:lstStyle/>
          <a:p>
            <a:pPr rtl="0">
              <a:spcBef>
                <a:spcPts val="0"/>
              </a:spcBef>
              <a:buNone/>
            </a:pPr>
            <a:r>
              <a:rPr lang="en-US" sz="3000">
                <a:solidFill>
                  <a:schemeClr val="dk1"/>
                </a:solidFill>
                <a:latin typeface="Gloria Hallelujah"/>
                <a:ea typeface="Gloria Hallelujah"/>
                <a:cs typeface="Gloria Hallelujah"/>
                <a:sym typeface="Gloria Hallelujah"/>
              </a:rPr>
              <a:t>The data contained in D2 has a narrower scope</a:t>
            </a:r>
          </a:p>
          <a:p>
            <a:pPr lvl="0" rtl="0">
              <a:spcBef>
                <a:spcPts val="0"/>
              </a:spcBef>
              <a:buNone/>
            </a:pPr>
            <a:r>
              <a:rPr lang="en-US" sz="3000">
                <a:solidFill>
                  <a:schemeClr val="dk1"/>
                </a:solidFill>
                <a:latin typeface="Gloria Hallelujah"/>
                <a:ea typeface="Gloria Hallelujah"/>
                <a:cs typeface="Gloria Hallelujah"/>
                <a:sym typeface="Gloria Hallelujah"/>
              </a:rPr>
              <a:t>as defined by its compartment</a:t>
            </a:r>
          </a:p>
        </p:txBody>
      </p:sp>
      <p:sp>
        <p:nvSpPr>
          <p:cNvPr id="172" name="Shape 172"/>
          <p:cNvSpPr txBox="1"/>
          <p:nvPr/>
        </p:nvSpPr>
        <p:spPr>
          <a:xfrm>
            <a:off x="2145325" y="4437862"/>
            <a:ext cx="5883900" cy="5979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D2 is more sensitive than D1.</a:t>
            </a:r>
          </a:p>
        </p:txBody>
      </p:sp>
      <p:sp>
        <p:nvSpPr>
          <p:cNvPr id="173" name="Shape 173"/>
          <p:cNvSpPr txBox="1"/>
          <p:nvPr/>
        </p:nvSpPr>
        <p:spPr>
          <a:xfrm>
            <a:off x="2145325" y="3585487"/>
            <a:ext cx="9533100" cy="6830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D1 contains more sensitive data than D2.</a:t>
            </a:r>
          </a:p>
        </p:txBody>
      </p:sp>
      <p:sp>
        <p:nvSpPr>
          <p:cNvPr id="174" name="Shape 174"/>
          <p:cNvSpPr/>
          <p:nvPr/>
        </p:nvSpPr>
        <p:spPr>
          <a:xfrm>
            <a:off x="1352975" y="53403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75" name="Shape 175"/>
          <p:cNvSpPr/>
          <p:nvPr/>
        </p:nvSpPr>
        <p:spPr>
          <a:xfrm>
            <a:off x="1352975" y="45091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76" name="Shape 176"/>
          <p:cNvSpPr/>
          <p:nvPr/>
        </p:nvSpPr>
        <p:spPr>
          <a:xfrm>
            <a:off x="1352975" y="36778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812241" y="145764"/>
            <a:ext cx="10363200" cy="1143000"/>
          </a:xfrm>
          <a:prstGeom prst="rect">
            <a:avLst/>
          </a:prstGeom>
        </p:spPr>
        <p:txBody>
          <a:bodyPr lIns="117825" tIns="117825" rIns="117825" bIns="117825" anchor="ctr" anchorCtr="0">
            <a:noAutofit/>
          </a:bodyPr>
          <a:lstStyle/>
          <a:p>
            <a:pPr lvl="0" rtl="0">
              <a:spcBef>
                <a:spcPts val="0"/>
              </a:spcBef>
              <a:buNone/>
            </a:pPr>
            <a:r>
              <a:rPr lang="en-US" dirty="0">
                <a:solidFill>
                  <a:srgbClr val="9B37AA"/>
                </a:solidFill>
              </a:rPr>
              <a:t>Using Labels for MAC: Confidentiality</a:t>
            </a:r>
          </a:p>
        </p:txBody>
      </p:sp>
      <p:sp>
        <p:nvSpPr>
          <p:cNvPr id="183" name="Shape 183"/>
          <p:cNvSpPr txBox="1">
            <a:spLocks noGrp="1"/>
          </p:cNvSpPr>
          <p:nvPr>
            <p:ph type="body" idx="1"/>
          </p:nvPr>
        </p:nvSpPr>
        <p:spPr>
          <a:xfrm>
            <a:off x="646300" y="1072175"/>
            <a:ext cx="109991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pPr>
            <a:r>
              <a:rPr lang="en-US" sz="3000" b="1" dirty="0">
                <a:solidFill>
                  <a:srgbClr val="4E75A8"/>
                </a:solidFill>
              </a:rPr>
              <a:t>Bell and La Padua or BLP Model</a:t>
            </a:r>
            <a:r>
              <a:rPr lang="en-US" sz="3000" dirty="0">
                <a:solidFill>
                  <a:schemeClr val="dk1"/>
                </a:solidFill>
              </a:rPr>
              <a:t> (Developed by </a:t>
            </a:r>
            <a:r>
              <a:rPr lang="en-US" sz="3000" dirty="0" err="1">
                <a:solidFill>
                  <a:schemeClr val="dk1"/>
                </a:solidFill>
              </a:rPr>
              <a:t>DoD</a:t>
            </a:r>
            <a:r>
              <a:rPr lang="en-US" sz="3000" dirty="0">
                <a:solidFill>
                  <a:schemeClr val="dk1"/>
                </a:solidFill>
              </a:rPr>
              <a:t>)</a:t>
            </a:r>
          </a:p>
          <a:p>
            <a:pPr marL="914400" lvl="1" indent="-228600" rtl="0">
              <a:lnSpc>
                <a:spcPct val="100000"/>
              </a:lnSpc>
              <a:spcBef>
                <a:spcPts val="0"/>
              </a:spcBef>
              <a:buClr>
                <a:schemeClr val="dk1"/>
              </a:buClr>
              <a:buSzPct val="100000"/>
            </a:pPr>
            <a:r>
              <a:rPr lang="en-US" sz="3000" dirty="0">
                <a:solidFill>
                  <a:schemeClr val="dk1"/>
                </a:solidFill>
              </a:rPr>
              <a:t>Assumes classification of data (TS, S, C, U) and clearances for subjects</a:t>
            </a:r>
          </a:p>
          <a:p>
            <a:pPr marL="0" lvl="0" indent="0" rtl="0">
              <a:lnSpc>
                <a:spcPct val="100000"/>
              </a:lnSpc>
              <a:spcBef>
                <a:spcPts val="0"/>
              </a:spcBef>
              <a:buNone/>
            </a:pPr>
            <a:endParaRPr sz="3000" dirty="0">
              <a:solidFill>
                <a:schemeClr val="dk1"/>
              </a:solidFill>
            </a:endParaRPr>
          </a:p>
          <a:p>
            <a:pPr marL="457200" lvl="0" indent="-228600" rtl="0">
              <a:lnSpc>
                <a:spcPct val="100000"/>
              </a:lnSpc>
              <a:spcBef>
                <a:spcPts val="0"/>
              </a:spcBef>
              <a:buClr>
                <a:srgbClr val="4E75A8"/>
              </a:buClr>
              <a:buSzPct val="100000"/>
            </a:pPr>
            <a:r>
              <a:rPr lang="en-US" sz="3000" b="1" dirty="0">
                <a:solidFill>
                  <a:srgbClr val="4E75A8"/>
                </a:solidFill>
              </a:rPr>
              <a:t>Read/write rules</a:t>
            </a:r>
          </a:p>
          <a:p>
            <a:pPr marL="914400" lvl="1" indent="-228600" rtl="0">
              <a:lnSpc>
                <a:spcPct val="100000"/>
              </a:lnSpc>
              <a:spcBef>
                <a:spcPts val="0"/>
              </a:spcBef>
              <a:buClr>
                <a:schemeClr val="dk1"/>
              </a:buClr>
              <a:buSzPct val="100000"/>
            </a:pPr>
            <a:r>
              <a:rPr lang="en-US" sz="3000" dirty="0">
                <a:solidFill>
                  <a:schemeClr val="dk1"/>
                </a:solidFill>
              </a:rPr>
              <a:t>User with label L1 can read document with label L2 only when L1 dominates L2</a:t>
            </a:r>
          </a:p>
          <a:p>
            <a:pPr marL="1371600" lvl="2" indent="-228600" rtl="0">
              <a:lnSpc>
                <a:spcPct val="100000"/>
              </a:lnSpc>
              <a:spcBef>
                <a:spcPts val="0"/>
              </a:spcBef>
              <a:buClr>
                <a:srgbClr val="6B9462"/>
              </a:buClr>
              <a:buSzPct val="100000"/>
            </a:pPr>
            <a:r>
              <a:rPr lang="en-US" sz="3000" b="1" dirty="0">
                <a:solidFill>
                  <a:srgbClr val="6B9462"/>
                </a:solidFill>
              </a:rPr>
              <a:t>Read-down rule (simple security property)</a:t>
            </a:r>
          </a:p>
          <a:p>
            <a:pPr marL="914400" lvl="1" indent="-228600" rtl="0">
              <a:lnSpc>
                <a:spcPct val="100000"/>
              </a:lnSpc>
              <a:spcBef>
                <a:spcPts val="0"/>
              </a:spcBef>
              <a:buClr>
                <a:schemeClr val="dk1"/>
              </a:buClr>
              <a:buSzPct val="100000"/>
            </a:pPr>
            <a:r>
              <a:rPr lang="en-US" sz="3000" dirty="0">
                <a:solidFill>
                  <a:schemeClr val="dk1"/>
                </a:solidFill>
              </a:rPr>
              <a:t>User with label L1 can write document with label L2 when L1 is dominated by L2</a:t>
            </a:r>
          </a:p>
          <a:p>
            <a:pPr marL="1371600" lvl="2" indent="-228600" rtl="0">
              <a:lnSpc>
                <a:spcPct val="100000"/>
              </a:lnSpc>
              <a:spcBef>
                <a:spcPts val="0"/>
              </a:spcBef>
              <a:buClr>
                <a:srgbClr val="6B9462"/>
              </a:buClr>
              <a:buSzPct val="100000"/>
            </a:pPr>
            <a:r>
              <a:rPr lang="en-US" sz="3000" b="1" dirty="0">
                <a:solidFill>
                  <a:srgbClr val="6B9462"/>
                </a:solidFill>
              </a:rPr>
              <a:t>Write-up rule (star property)</a:t>
            </a:r>
          </a:p>
          <a:p>
            <a:pPr marL="0" marR="0" lvl="0" indent="0" algn="l" rtl="0">
              <a:lnSpc>
                <a:spcPct val="100000"/>
              </a:lnSpc>
              <a:spcBef>
                <a:spcPts val="0"/>
              </a:spcBef>
              <a:spcAft>
                <a:spcPts val="0"/>
              </a:spcAft>
              <a:buNone/>
            </a:pPr>
            <a:endParaRPr sz="3000" dirty="0">
              <a:solidFill>
                <a:schemeClr val="dk1"/>
              </a:solidFill>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t>Preventing Information Flow with BLP</a:t>
            </a:r>
          </a:p>
        </p:txBody>
      </p:sp>
      <p:sp>
        <p:nvSpPr>
          <p:cNvPr id="190" name="Shape 190"/>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lvl="0" rtl="0">
              <a:spcBef>
                <a:spcPts val="0"/>
              </a:spcBef>
              <a:buNone/>
            </a:pPr>
            <a:r>
              <a:rPr lang="en-US"/>
              <a:t> </a:t>
            </a:r>
          </a:p>
        </p:txBody>
      </p:sp>
      <p:pic>
        <p:nvPicPr>
          <p:cNvPr id="191" name="Shape 191"/>
          <p:cNvPicPr preferRelativeResize="0"/>
          <p:nvPr/>
        </p:nvPicPr>
        <p:blipFill>
          <a:blip r:embed="rId3">
            <a:alphaModFix/>
          </a:blip>
          <a:stretch>
            <a:fillRect/>
          </a:stretch>
        </p:blipFill>
        <p:spPr>
          <a:xfrm>
            <a:off x="2095500" y="1299712"/>
            <a:ext cx="8001000" cy="479107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2918222" y="615777"/>
            <a:ext cx="8483524" cy="1143000"/>
          </a:xfrm>
          <a:prstGeom prst="rect">
            <a:avLst/>
          </a:prstGeom>
        </p:spPr>
        <p:txBody>
          <a:bodyPr lIns="117825" tIns="117825" rIns="117825" bIns="117825" anchor="ctr" anchorCtr="0">
            <a:noAutofit/>
          </a:bodyPr>
          <a:lstStyle/>
          <a:p>
            <a:pPr lvl="0" algn="l" rtl="0">
              <a:spcBef>
                <a:spcPts val="0"/>
              </a:spcBef>
              <a:buNone/>
            </a:pPr>
            <a:r>
              <a:rPr lang="en-US" dirty="0">
                <a:solidFill>
                  <a:srgbClr val="9B37AA"/>
                </a:solidFill>
              </a:rPr>
              <a:t>Unclassified Documents Quiz</a:t>
            </a:r>
          </a:p>
        </p:txBody>
      </p:sp>
      <p:sp>
        <p:nvSpPr>
          <p:cNvPr id="198" name="Shape 198"/>
          <p:cNvSpPr txBox="1">
            <a:spLocks noGrp="1"/>
          </p:cNvSpPr>
          <p:nvPr>
            <p:ph type="body" idx="1"/>
          </p:nvPr>
        </p:nvSpPr>
        <p:spPr>
          <a:xfrm>
            <a:off x="914400" y="2352350"/>
            <a:ext cx="10363200" cy="15899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dirty="0">
                <a:solidFill>
                  <a:schemeClr val="dk1"/>
                </a:solidFill>
              </a:rPr>
              <a:t>Since an unclassified document contains no sensitive information, it can be read or written by anyone in a system that implements BLP</a:t>
            </a:r>
          </a:p>
          <a:p>
            <a:pPr marL="457200" lvl="0" indent="0" rtl="0">
              <a:lnSpc>
                <a:spcPct val="100000"/>
              </a:lnSpc>
              <a:spcBef>
                <a:spcPts val="0"/>
              </a:spcBef>
              <a:buNone/>
            </a:pPr>
            <a:endParaRPr sz="3000" dirty="0">
              <a:solidFill>
                <a:schemeClr val="dk1"/>
              </a:solidFill>
            </a:endParaRPr>
          </a:p>
        </p:txBody>
      </p:sp>
      <p:pic>
        <p:nvPicPr>
          <p:cNvPr id="199" name="Shape 199"/>
          <p:cNvPicPr preferRelativeResize="0"/>
          <p:nvPr/>
        </p:nvPicPr>
        <p:blipFill>
          <a:blip r:embed="rId3">
            <a:alphaModFix/>
          </a:blip>
          <a:stretch>
            <a:fillRect/>
          </a:stretch>
        </p:blipFill>
        <p:spPr>
          <a:xfrm>
            <a:off x="1074371" y="481171"/>
            <a:ext cx="1617449" cy="1785496"/>
          </a:xfrm>
          <a:prstGeom prst="rect">
            <a:avLst/>
          </a:prstGeom>
          <a:noFill/>
          <a:ln>
            <a:noFill/>
          </a:ln>
        </p:spPr>
      </p:pic>
      <p:sp>
        <p:nvSpPr>
          <p:cNvPr id="200" name="Shape 200"/>
          <p:cNvSpPr txBox="1"/>
          <p:nvPr/>
        </p:nvSpPr>
        <p:spPr>
          <a:xfrm>
            <a:off x="2918225" y="1397575"/>
            <a:ext cx="5702099" cy="792899"/>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Select the best answer:</a:t>
            </a:r>
          </a:p>
        </p:txBody>
      </p:sp>
      <p:sp>
        <p:nvSpPr>
          <p:cNvPr id="201" name="Shape 201"/>
          <p:cNvSpPr txBox="1"/>
          <p:nvPr/>
        </p:nvSpPr>
        <p:spPr>
          <a:xfrm>
            <a:off x="5159650" y="5284025"/>
            <a:ext cx="3000000" cy="5297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False</a:t>
            </a:r>
          </a:p>
        </p:txBody>
      </p:sp>
      <p:sp>
        <p:nvSpPr>
          <p:cNvPr id="202" name="Shape 202"/>
          <p:cNvSpPr txBox="1"/>
          <p:nvPr/>
        </p:nvSpPr>
        <p:spPr>
          <a:xfrm>
            <a:off x="5108100" y="4464637"/>
            <a:ext cx="3000000" cy="5297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True</a:t>
            </a:r>
          </a:p>
        </p:txBody>
      </p:sp>
      <p:sp>
        <p:nvSpPr>
          <p:cNvPr id="203" name="Shape 203"/>
          <p:cNvSpPr/>
          <p:nvPr/>
        </p:nvSpPr>
        <p:spPr>
          <a:xfrm>
            <a:off x="4221525" y="43715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04" name="Shape 204"/>
          <p:cNvSpPr/>
          <p:nvPr/>
        </p:nvSpPr>
        <p:spPr>
          <a:xfrm>
            <a:off x="4221525" y="522356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Discretionary Access Control</a:t>
            </a:r>
          </a:p>
        </p:txBody>
      </p:sp>
      <p:sp>
        <p:nvSpPr>
          <p:cNvPr id="26" name="Shape 26"/>
          <p:cNvSpPr txBox="1">
            <a:spLocks noGrp="1"/>
          </p:cNvSpPr>
          <p:nvPr>
            <p:ph type="body" idx="1"/>
          </p:nvPr>
        </p:nvSpPr>
        <p:spPr>
          <a:xfrm>
            <a:off x="5959949" y="1648325"/>
            <a:ext cx="51552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9285"/>
              <a:buFont typeface="Arial"/>
              <a:buNone/>
            </a:pPr>
            <a:r>
              <a:rPr lang="en-US" sz="2800">
                <a:solidFill>
                  <a:schemeClr val="dk1"/>
                </a:solidFill>
              </a:rPr>
              <a:t>In discretionary access control (DAC), </a:t>
            </a:r>
            <a:r>
              <a:rPr lang="en-US" sz="2800" b="1">
                <a:solidFill>
                  <a:srgbClr val="4E75A8"/>
                </a:solidFill>
              </a:rPr>
              <a:t>owner of a resource decides </a:t>
            </a:r>
            <a:r>
              <a:rPr lang="en-US" sz="2800">
                <a:solidFill>
                  <a:schemeClr val="dk1"/>
                </a:solidFill>
              </a:rPr>
              <a:t>how it can be shared</a:t>
            </a:r>
          </a:p>
          <a:p>
            <a:pPr marL="0" lvl="0" indent="0" rtl="0">
              <a:lnSpc>
                <a:spcPct val="100000"/>
              </a:lnSpc>
              <a:spcBef>
                <a:spcPts val="0"/>
              </a:spcBef>
              <a:buClr>
                <a:schemeClr val="dk1"/>
              </a:buClr>
              <a:buFont typeface="Arial"/>
              <a:buNone/>
            </a:pPr>
            <a:endParaRPr sz="2800">
              <a:solidFill>
                <a:schemeClr val="dk1"/>
              </a:solidFill>
            </a:endParaRPr>
          </a:p>
          <a:p>
            <a:pPr marL="457200" lvl="0" indent="-228600" rtl="0">
              <a:lnSpc>
                <a:spcPct val="100000"/>
              </a:lnSpc>
              <a:spcBef>
                <a:spcPts val="0"/>
              </a:spcBef>
              <a:buClr>
                <a:schemeClr val="dk1"/>
              </a:buClr>
              <a:buSzPct val="100000"/>
            </a:pPr>
            <a:r>
              <a:rPr lang="en-US" sz="2800">
                <a:solidFill>
                  <a:schemeClr val="dk1"/>
                </a:solidFill>
              </a:rPr>
              <a:t>Owner can choose to give </a:t>
            </a:r>
            <a:r>
              <a:rPr lang="en-US" sz="2800" b="1">
                <a:solidFill>
                  <a:srgbClr val="6B9462"/>
                </a:solidFill>
              </a:rPr>
              <a:t>read or write access to other users</a:t>
            </a:r>
          </a:p>
        </p:txBody>
      </p:sp>
      <p:pic>
        <p:nvPicPr>
          <p:cNvPr id="27" name="Shape 27"/>
          <p:cNvPicPr preferRelativeResize="0"/>
          <p:nvPr/>
        </p:nvPicPr>
        <p:blipFill>
          <a:blip r:embed="rId3">
            <a:alphaModFix/>
          </a:blip>
          <a:stretch>
            <a:fillRect/>
          </a:stretch>
        </p:blipFill>
        <p:spPr>
          <a:xfrm>
            <a:off x="647075" y="1338075"/>
            <a:ext cx="4793854" cy="5025948"/>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Shape 210"/>
          <p:cNvSpPr txBox="1">
            <a:spLocks noGrp="1"/>
          </p:cNvSpPr>
          <p:nvPr>
            <p:ph type="title"/>
          </p:nvPr>
        </p:nvSpPr>
        <p:spPr>
          <a:xfrm>
            <a:off x="3614975" y="686025"/>
            <a:ext cx="60000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Classifi</a:t>
            </a:r>
            <a:r>
              <a:rPr lang="en-US"/>
              <a:t>ed Data</a:t>
            </a:r>
            <a:r>
              <a:rPr lang="en-US">
                <a:solidFill>
                  <a:srgbClr val="9B37AA"/>
                </a:solidFill>
              </a:rPr>
              <a:t> Quiz</a:t>
            </a:r>
          </a:p>
        </p:txBody>
      </p:sp>
      <p:sp>
        <p:nvSpPr>
          <p:cNvPr id="211" name="Shape 211"/>
          <p:cNvSpPr txBox="1">
            <a:spLocks noGrp="1"/>
          </p:cNvSpPr>
          <p:nvPr>
            <p:ph type="body" idx="1"/>
          </p:nvPr>
        </p:nvSpPr>
        <p:spPr>
          <a:xfrm>
            <a:off x="1389925" y="2608525"/>
            <a:ext cx="8555999" cy="11430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BLP allows an unclassified user to write a top secret document.</a:t>
            </a:r>
          </a:p>
          <a:p>
            <a:pPr marL="457200" lvl="0" indent="0" rtl="0">
              <a:lnSpc>
                <a:spcPct val="100000"/>
              </a:lnSpc>
              <a:spcBef>
                <a:spcPts val="0"/>
              </a:spcBef>
              <a:buNone/>
            </a:pPr>
            <a:endParaRPr sz="3000">
              <a:solidFill>
                <a:schemeClr val="dk1"/>
              </a:solidFill>
            </a:endParaRPr>
          </a:p>
          <a:p>
            <a:pPr marL="457200" lvl="0" indent="0" rtl="0">
              <a:lnSpc>
                <a:spcPct val="100000"/>
              </a:lnSpc>
              <a:spcBef>
                <a:spcPts val="0"/>
              </a:spcBef>
              <a:buNone/>
            </a:pPr>
            <a:endParaRPr sz="3000">
              <a:solidFill>
                <a:schemeClr val="dk1"/>
              </a:solidFill>
            </a:endParaRPr>
          </a:p>
        </p:txBody>
      </p:sp>
      <p:pic>
        <p:nvPicPr>
          <p:cNvPr id="212" name="Shape 212"/>
          <p:cNvPicPr preferRelativeResize="0"/>
          <p:nvPr/>
        </p:nvPicPr>
        <p:blipFill>
          <a:blip r:embed="rId3">
            <a:alphaModFix/>
          </a:blip>
          <a:stretch>
            <a:fillRect/>
          </a:stretch>
        </p:blipFill>
        <p:spPr>
          <a:xfrm>
            <a:off x="1774946" y="546896"/>
            <a:ext cx="1617449" cy="1785496"/>
          </a:xfrm>
          <a:prstGeom prst="rect">
            <a:avLst/>
          </a:prstGeom>
          <a:noFill/>
          <a:ln>
            <a:noFill/>
          </a:ln>
        </p:spPr>
      </p:pic>
      <p:sp>
        <p:nvSpPr>
          <p:cNvPr id="213" name="Shape 213"/>
          <p:cNvSpPr txBox="1"/>
          <p:nvPr/>
        </p:nvSpPr>
        <p:spPr>
          <a:xfrm>
            <a:off x="3681075" y="1459125"/>
            <a:ext cx="5389499" cy="812100"/>
          </a:xfrm>
          <a:prstGeom prst="rect">
            <a:avLst/>
          </a:prstGeom>
          <a:noFill/>
          <a:ln>
            <a:noFill/>
          </a:ln>
        </p:spPr>
        <p:txBody>
          <a:bodyPr lIns="91425" tIns="91425" rIns="91425" bIns="91425" anchor="ctr" anchorCtr="0">
            <a:noAutofit/>
          </a:bodyPr>
          <a:lstStyle/>
          <a:p>
            <a:pPr lvl="0" rtl="0">
              <a:spcBef>
                <a:spcPts val="0"/>
              </a:spcBef>
              <a:buNone/>
            </a:pPr>
            <a:r>
              <a:rPr lang="en-US" sz="3000">
                <a:solidFill>
                  <a:srgbClr val="4E75A8"/>
                </a:solidFill>
                <a:latin typeface="Gloria Hallelujah"/>
                <a:ea typeface="Gloria Hallelujah"/>
                <a:cs typeface="Gloria Hallelujah"/>
                <a:sym typeface="Gloria Hallelujah"/>
              </a:rPr>
              <a:t>Select the best answer:</a:t>
            </a:r>
          </a:p>
        </p:txBody>
      </p:sp>
      <p:sp>
        <p:nvSpPr>
          <p:cNvPr id="214" name="Shape 214"/>
          <p:cNvSpPr txBox="1"/>
          <p:nvPr/>
        </p:nvSpPr>
        <p:spPr>
          <a:xfrm>
            <a:off x="5105900" y="5098425"/>
            <a:ext cx="3000000" cy="6488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False</a:t>
            </a:r>
          </a:p>
        </p:txBody>
      </p:sp>
      <p:sp>
        <p:nvSpPr>
          <p:cNvPr id="215" name="Shape 215"/>
          <p:cNvSpPr txBox="1"/>
          <p:nvPr/>
        </p:nvSpPr>
        <p:spPr>
          <a:xfrm>
            <a:off x="5105900" y="4160550"/>
            <a:ext cx="3000000" cy="6488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True</a:t>
            </a:r>
          </a:p>
        </p:txBody>
      </p:sp>
      <p:sp>
        <p:nvSpPr>
          <p:cNvPr id="216" name="Shape 216"/>
          <p:cNvSpPr/>
          <p:nvPr/>
        </p:nvSpPr>
        <p:spPr>
          <a:xfrm>
            <a:off x="4253100" y="41596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17" name="Shape 217"/>
          <p:cNvSpPr/>
          <p:nvPr/>
        </p:nvSpPr>
        <p:spPr>
          <a:xfrm>
            <a:off x="4253100" y="50975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3033769" y="581800"/>
            <a:ext cx="4115699"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BLP Model Quiz</a:t>
            </a:r>
          </a:p>
        </p:txBody>
      </p:sp>
      <p:sp>
        <p:nvSpPr>
          <p:cNvPr id="224" name="Shape 224"/>
          <p:cNvSpPr txBox="1">
            <a:spLocks noGrp="1"/>
          </p:cNvSpPr>
          <p:nvPr>
            <p:ph type="body" idx="1"/>
          </p:nvPr>
        </p:nvSpPr>
        <p:spPr>
          <a:xfrm>
            <a:off x="812250" y="1295400"/>
            <a:ext cx="10363200" cy="2447999"/>
          </a:xfrm>
          <a:prstGeom prst="rect">
            <a:avLst/>
          </a:prstGeom>
        </p:spPr>
        <p:txBody>
          <a:bodyPr lIns="117825" tIns="117825" rIns="117825" bIns="117825" anchor="t" anchorCtr="0">
            <a:noAutofit/>
          </a:bodyPr>
          <a:lstStyle/>
          <a:p>
            <a:pPr marL="0" lvl="0" indent="0" rtl="0">
              <a:lnSpc>
                <a:spcPct val="100000"/>
              </a:lnSpc>
              <a:spcBef>
                <a:spcPts val="0"/>
              </a:spcBef>
              <a:buNone/>
            </a:pPr>
            <a:endParaRPr sz="3000">
              <a:solidFill>
                <a:schemeClr val="dk1"/>
              </a:solidFill>
            </a:endParaRPr>
          </a:p>
          <a:p>
            <a:pPr marL="0" lvl="0" indent="0" rtl="0">
              <a:lnSpc>
                <a:spcPct val="100000"/>
              </a:lnSpc>
              <a:spcBef>
                <a:spcPts val="0"/>
              </a:spcBef>
              <a:buNone/>
            </a:pPr>
            <a:endParaRPr sz="3000">
              <a:solidFill>
                <a:schemeClr val="dk1"/>
              </a:solidFill>
            </a:endParaRPr>
          </a:p>
          <a:p>
            <a:pPr marL="0" lvl="0" indent="0" rtl="0">
              <a:lnSpc>
                <a:spcPct val="100000"/>
              </a:lnSpc>
              <a:spcBef>
                <a:spcPts val="0"/>
              </a:spcBef>
              <a:buNone/>
            </a:pPr>
            <a:r>
              <a:rPr lang="en-US" sz="3000">
                <a:solidFill>
                  <a:schemeClr val="dk1"/>
                </a:solidFill>
              </a:rPr>
              <a:t>Tranquility principle in the BLP model states that classification of a subject or object does not change during a session. This principle is needed to avoid...</a:t>
            </a:r>
          </a:p>
        </p:txBody>
      </p:sp>
      <p:sp>
        <p:nvSpPr>
          <p:cNvPr id="225" name="Shape 225"/>
          <p:cNvSpPr txBox="1"/>
          <p:nvPr/>
        </p:nvSpPr>
        <p:spPr>
          <a:xfrm>
            <a:off x="3033775" y="1350450"/>
            <a:ext cx="5423400" cy="853799"/>
          </a:xfrm>
          <a:prstGeom prst="rect">
            <a:avLst/>
          </a:prstGeom>
          <a:noFill/>
          <a:ln>
            <a:noFill/>
          </a:ln>
        </p:spPr>
        <p:txBody>
          <a:bodyPr lIns="91425" tIns="91425" rIns="91425" bIns="91425" anchor="ctr" anchorCtr="0">
            <a:noAutofit/>
          </a:bodyPr>
          <a:lstStyle/>
          <a:p>
            <a:pPr lvl="0" rtl="0">
              <a:spcBef>
                <a:spcPts val="0"/>
              </a:spcBef>
              <a:buNone/>
            </a:pPr>
            <a:r>
              <a:rPr lang="en-US" sz="3000">
                <a:solidFill>
                  <a:srgbClr val="4E75A8"/>
                </a:solidFill>
                <a:latin typeface="Gloria Hallelujah"/>
                <a:ea typeface="Gloria Hallelujah"/>
                <a:cs typeface="Gloria Hallelujah"/>
                <a:sym typeface="Gloria Hallelujah"/>
              </a:rPr>
              <a:t>Select the best answer:</a:t>
            </a:r>
          </a:p>
        </p:txBody>
      </p:sp>
      <p:sp>
        <p:nvSpPr>
          <p:cNvPr id="226" name="Shape 226"/>
          <p:cNvSpPr txBox="1"/>
          <p:nvPr/>
        </p:nvSpPr>
        <p:spPr>
          <a:xfrm>
            <a:off x="2212950" y="4939075"/>
            <a:ext cx="9942300" cy="1672199"/>
          </a:xfrm>
          <a:prstGeom prst="rect">
            <a:avLst/>
          </a:prstGeom>
          <a:noFill/>
          <a:ln>
            <a:noFill/>
          </a:ln>
        </p:spPr>
        <p:txBody>
          <a:bodyPr lIns="91425" tIns="91425" rIns="91425" bIns="91425" anchor="ctr" anchorCtr="0">
            <a:noAutofit/>
          </a:bodyPr>
          <a:lstStyle/>
          <a:p>
            <a:pPr rtl="0">
              <a:spcBef>
                <a:spcPts val="0"/>
              </a:spcBef>
              <a:buNone/>
            </a:pPr>
            <a:r>
              <a:rPr lang="en-US" sz="3000">
                <a:solidFill>
                  <a:schemeClr val="dk1"/>
                </a:solidFill>
                <a:latin typeface="Gloria Hallelujah"/>
                <a:ea typeface="Gloria Hallelujah"/>
                <a:cs typeface="Gloria Hallelujah"/>
                <a:sym typeface="Gloria Hallelujah"/>
              </a:rPr>
              <a:t>To reduce overhead associated with change</a:t>
            </a:r>
          </a:p>
          <a:p>
            <a:pPr lvl="0" rtl="0">
              <a:spcBef>
                <a:spcPts val="0"/>
              </a:spcBef>
              <a:buNone/>
            </a:pPr>
            <a:r>
              <a:rPr lang="en-US" sz="3000">
                <a:solidFill>
                  <a:schemeClr val="dk1"/>
                </a:solidFill>
                <a:latin typeface="Gloria Hallelujah"/>
                <a:ea typeface="Gloria Hallelujah"/>
                <a:cs typeface="Gloria Hallelujah"/>
                <a:sym typeface="Gloria Hallelujah"/>
              </a:rPr>
              <a:t>of classification level</a:t>
            </a:r>
          </a:p>
        </p:txBody>
      </p:sp>
      <p:sp>
        <p:nvSpPr>
          <p:cNvPr id="227" name="Shape 227"/>
          <p:cNvSpPr txBox="1"/>
          <p:nvPr/>
        </p:nvSpPr>
        <p:spPr>
          <a:xfrm>
            <a:off x="2212950" y="3930650"/>
            <a:ext cx="8680500" cy="12191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Information flow that may violate confidentiality requirements defined by BLP</a:t>
            </a:r>
          </a:p>
        </p:txBody>
      </p:sp>
      <p:sp>
        <p:nvSpPr>
          <p:cNvPr id="228" name="Shape 228"/>
          <p:cNvSpPr/>
          <p:nvPr/>
        </p:nvSpPr>
        <p:spPr>
          <a:xfrm>
            <a:off x="1307050" y="41011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29" name="Shape 229"/>
          <p:cNvSpPr/>
          <p:nvPr/>
        </p:nvSpPr>
        <p:spPr>
          <a:xfrm>
            <a:off x="1307050" y="53537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pic>
        <p:nvPicPr>
          <p:cNvPr id="230" name="Shape 230"/>
          <p:cNvPicPr preferRelativeResize="0"/>
          <p:nvPr/>
        </p:nvPicPr>
        <p:blipFill>
          <a:blip r:embed="rId3">
            <a:alphaModFix/>
          </a:blip>
          <a:stretch>
            <a:fillRect/>
          </a:stretch>
        </p:blipFill>
        <p:spPr>
          <a:xfrm>
            <a:off x="1078446" y="339171"/>
            <a:ext cx="1617449" cy="1785496"/>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36" name="Shape 236"/>
          <p:cNvPicPr preferRelativeResize="0"/>
          <p:nvPr/>
        </p:nvPicPr>
        <p:blipFill>
          <a:blip r:embed="rId3">
            <a:alphaModFix/>
          </a:blip>
          <a:stretch>
            <a:fillRect/>
          </a:stretch>
        </p:blipFill>
        <p:spPr>
          <a:xfrm>
            <a:off x="9541695" y="228600"/>
            <a:ext cx="2171500" cy="2373125"/>
          </a:xfrm>
          <a:prstGeom prst="rect">
            <a:avLst/>
          </a:prstGeom>
          <a:noFill/>
          <a:ln>
            <a:noFill/>
          </a:ln>
        </p:spPr>
      </p:pic>
      <p:sp>
        <p:nvSpPr>
          <p:cNvPr id="237" name="Shape 23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Other MAC Models</a:t>
            </a:r>
          </a:p>
        </p:txBody>
      </p:sp>
      <p:sp>
        <p:nvSpPr>
          <p:cNvPr id="238" name="Shape 238"/>
          <p:cNvSpPr txBox="1">
            <a:spLocks noGrp="1"/>
          </p:cNvSpPr>
          <p:nvPr>
            <p:ph type="body" idx="1"/>
          </p:nvPr>
        </p:nvSpPr>
        <p:spPr>
          <a:xfrm>
            <a:off x="812241" y="1371600"/>
            <a:ext cx="103632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4E75A8"/>
              </a:buClr>
              <a:buSzPct val="100000"/>
            </a:pPr>
            <a:r>
              <a:rPr lang="en-US" sz="3000" b="1">
                <a:solidFill>
                  <a:srgbClr val="4E75A8"/>
                </a:solidFill>
              </a:rPr>
              <a:t>Biba is dual of BLP</a:t>
            </a:r>
          </a:p>
          <a:p>
            <a:pPr marL="457200" lvl="0" indent="-228600" rtl="0">
              <a:lnSpc>
                <a:spcPct val="100000"/>
              </a:lnSpc>
              <a:spcBef>
                <a:spcPts val="0"/>
              </a:spcBef>
              <a:buClr>
                <a:schemeClr val="dk1"/>
              </a:buClr>
              <a:buSzPct val="100000"/>
            </a:pPr>
            <a:r>
              <a:rPr lang="en-US" sz="3000">
                <a:solidFill>
                  <a:schemeClr val="dk1"/>
                </a:solidFill>
              </a:rPr>
              <a:t>Focuses on </a:t>
            </a:r>
            <a:r>
              <a:rPr lang="en-US" sz="3000" b="1">
                <a:solidFill>
                  <a:srgbClr val="6B9462"/>
                </a:solidFill>
              </a:rPr>
              <a:t>integrity rather than confidentiality</a:t>
            </a:r>
          </a:p>
          <a:p>
            <a:pPr marL="457200" lvl="0" indent="-228600" rtl="0">
              <a:lnSpc>
                <a:spcPct val="100000"/>
              </a:lnSpc>
              <a:spcBef>
                <a:spcPts val="0"/>
              </a:spcBef>
              <a:buClr>
                <a:schemeClr val="dk1"/>
              </a:buClr>
              <a:buSzPct val="100000"/>
            </a:pPr>
            <a:r>
              <a:rPr lang="en-US" sz="3000">
                <a:solidFill>
                  <a:schemeClr val="dk1"/>
                </a:solidFill>
              </a:rPr>
              <a:t>Read-up and write-down rules</a:t>
            </a:r>
          </a:p>
          <a:p>
            <a:pPr marL="0" indent="0" rtl="0">
              <a:lnSpc>
                <a:spcPct val="100000"/>
              </a:lnSpc>
              <a:spcBef>
                <a:spcPts val="0"/>
              </a:spcBef>
              <a:buNone/>
            </a:pPr>
            <a:endParaRPr sz="3000">
              <a:solidFill>
                <a:schemeClr val="dk1"/>
              </a:solidFill>
            </a:endParaRPr>
          </a:p>
          <a:p>
            <a:pPr marL="0" lvl="0" indent="0" rtl="0">
              <a:lnSpc>
                <a:spcPct val="100000"/>
              </a:lnSpc>
              <a:spcBef>
                <a:spcPts val="0"/>
              </a:spcBef>
              <a:buNone/>
            </a:pPr>
            <a:r>
              <a:rPr lang="en-US" sz="3000" b="1">
                <a:solidFill>
                  <a:srgbClr val="4E75A8"/>
                </a:solidFill>
              </a:rPr>
              <a:t>Example</a:t>
            </a:r>
            <a:r>
              <a:rPr lang="en-US" sz="3000">
                <a:solidFill>
                  <a:schemeClr val="dk1"/>
                </a:solidFill>
              </a:rPr>
              <a:t>:</a:t>
            </a:r>
          </a:p>
          <a:p>
            <a:pPr marL="914400" lvl="1" indent="-228600" rtl="0">
              <a:lnSpc>
                <a:spcPct val="100000"/>
              </a:lnSpc>
              <a:spcBef>
                <a:spcPts val="0"/>
              </a:spcBef>
              <a:buClr>
                <a:schemeClr val="dk1"/>
              </a:buClr>
              <a:buSzPct val="100000"/>
            </a:pPr>
            <a:r>
              <a:rPr lang="en-US" sz="3000">
                <a:solidFill>
                  <a:schemeClr val="dk1"/>
                </a:solidFill>
              </a:rPr>
              <a:t>Integrity level could be</a:t>
            </a:r>
            <a:r>
              <a:rPr lang="en-US" sz="3000" b="1">
                <a:solidFill>
                  <a:srgbClr val="6B9462"/>
                </a:solidFill>
              </a:rPr>
              <a:t> high, medium or low</a:t>
            </a:r>
          </a:p>
          <a:p>
            <a:pPr marL="914400" lvl="1" indent="-228600" rtl="0">
              <a:lnSpc>
                <a:spcPct val="100000"/>
              </a:lnSpc>
              <a:spcBef>
                <a:spcPts val="0"/>
              </a:spcBef>
              <a:buClr>
                <a:schemeClr val="dk1"/>
              </a:buClr>
              <a:buSzPct val="100000"/>
            </a:pPr>
            <a:r>
              <a:rPr lang="en-US" sz="3000">
                <a:solidFill>
                  <a:schemeClr val="dk1"/>
                </a:solidFill>
              </a:rPr>
              <a:t>Compartment could be similar to BLP and captures topic(s) of document</a:t>
            </a:r>
          </a:p>
          <a:p>
            <a:pPr marL="914400" lvl="1" indent="-228600" rtl="0">
              <a:lnSpc>
                <a:spcPct val="100000"/>
              </a:lnSpc>
              <a:spcBef>
                <a:spcPts val="0"/>
              </a:spcBef>
              <a:buClr>
                <a:schemeClr val="dk1"/>
              </a:buClr>
              <a:buSzPct val="100000"/>
            </a:pPr>
            <a:r>
              <a:rPr lang="en-US" sz="3000">
                <a:solidFill>
                  <a:schemeClr val="dk1"/>
                </a:solidFill>
              </a:rPr>
              <a:t>Low integrity information should never flow up into high integrity documents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Policies for Commercial Environments</a:t>
            </a:r>
          </a:p>
        </p:txBody>
      </p:sp>
      <p:sp>
        <p:nvSpPr>
          <p:cNvPr id="245" name="Shape 245"/>
          <p:cNvSpPr txBox="1">
            <a:spLocks noGrp="1"/>
          </p:cNvSpPr>
          <p:nvPr>
            <p:ph type="body" idx="1"/>
          </p:nvPr>
        </p:nvSpPr>
        <p:spPr>
          <a:xfrm>
            <a:off x="3646275" y="1371600"/>
            <a:ext cx="7394700" cy="4148699"/>
          </a:xfrm>
          <a:prstGeom prst="rect">
            <a:avLst/>
          </a:prstGeom>
        </p:spPr>
        <p:txBody>
          <a:bodyPr lIns="117825" tIns="117825" rIns="117825" bIns="117825" anchor="t" anchorCtr="0">
            <a:noAutofit/>
          </a:bodyPr>
          <a:lstStyle/>
          <a:p>
            <a:pPr marL="457200" lvl="0" indent="-228600" rtl="0">
              <a:lnSpc>
                <a:spcPct val="115000"/>
              </a:lnSpc>
              <a:spcBef>
                <a:spcPts val="0"/>
              </a:spcBef>
              <a:buClr>
                <a:srgbClr val="4E75A8"/>
              </a:buClr>
              <a:buSzPct val="100000"/>
            </a:pPr>
            <a:r>
              <a:rPr lang="en-US" sz="3000" b="1">
                <a:solidFill>
                  <a:srgbClr val="4E75A8"/>
                </a:solidFill>
              </a:rPr>
              <a:t>User clearance is not common</a:t>
            </a:r>
          </a:p>
          <a:p>
            <a:pPr marL="457200" lvl="0" indent="-228600" rtl="0">
              <a:lnSpc>
                <a:spcPct val="115000"/>
              </a:lnSpc>
              <a:spcBef>
                <a:spcPts val="0"/>
              </a:spcBef>
              <a:buClr>
                <a:schemeClr val="dk1"/>
              </a:buClr>
              <a:buSzPct val="100000"/>
            </a:pPr>
            <a:r>
              <a:rPr lang="en-US" sz="3000">
                <a:solidFill>
                  <a:schemeClr val="dk1"/>
                </a:solidFill>
              </a:rPr>
              <a:t>Other requirements exist</a:t>
            </a:r>
          </a:p>
          <a:p>
            <a:pPr marL="914400" lvl="1" indent="-228600" rtl="0">
              <a:lnSpc>
                <a:spcPct val="115000"/>
              </a:lnSpc>
              <a:spcBef>
                <a:spcPts val="0"/>
              </a:spcBef>
              <a:buClr>
                <a:schemeClr val="dk1"/>
              </a:buClr>
              <a:buSzPct val="100000"/>
            </a:pPr>
            <a:r>
              <a:rPr lang="en-US" sz="3000" b="1">
                <a:solidFill>
                  <a:srgbClr val="6B9462"/>
                </a:solidFill>
              </a:rPr>
              <a:t>Data only be accessed by certain application</a:t>
            </a:r>
            <a:r>
              <a:rPr lang="en-US" sz="3000">
                <a:solidFill>
                  <a:schemeClr val="dk1"/>
                </a:solidFill>
              </a:rPr>
              <a:t> (e.g., payroll)</a:t>
            </a:r>
          </a:p>
          <a:p>
            <a:pPr marL="914400" lvl="1" indent="-228600" rtl="0">
              <a:lnSpc>
                <a:spcPct val="115000"/>
              </a:lnSpc>
              <a:spcBef>
                <a:spcPts val="0"/>
              </a:spcBef>
              <a:buClr>
                <a:srgbClr val="6B9462"/>
              </a:buClr>
              <a:buSzPct val="100000"/>
            </a:pPr>
            <a:r>
              <a:rPr lang="en-US" sz="3000" b="1">
                <a:solidFill>
                  <a:srgbClr val="6B9462"/>
                </a:solidFill>
              </a:rPr>
              <a:t>Separation-of-duty and conflict-of-interest requirements</a:t>
            </a:r>
          </a:p>
        </p:txBody>
      </p:sp>
      <p:sp>
        <p:nvSpPr>
          <p:cNvPr id="246" name="Shape 246"/>
          <p:cNvSpPr txBox="1"/>
          <p:nvPr/>
        </p:nvSpPr>
        <p:spPr>
          <a:xfrm>
            <a:off x="11441725" y="5371300"/>
            <a:ext cx="422399" cy="1245599"/>
          </a:xfrm>
          <a:prstGeom prst="rect">
            <a:avLst/>
          </a:prstGeom>
          <a:noFill/>
          <a:ln>
            <a:noFill/>
          </a:ln>
        </p:spPr>
        <p:txBody>
          <a:bodyPr lIns="91425" tIns="91425" rIns="91425" bIns="91425" anchor="ctr" anchorCtr="0">
            <a:noAutofit/>
          </a:bodyPr>
          <a:lstStyle/>
          <a:p>
            <a:pPr marL="0" lvl="0" indent="0" rtl="0">
              <a:lnSpc>
                <a:spcPct val="150000"/>
              </a:lnSpc>
              <a:spcBef>
                <a:spcPts val="800"/>
              </a:spcBef>
              <a:buNone/>
            </a:pPr>
            <a:endParaRPr sz="2700">
              <a:solidFill>
                <a:schemeClr val="dk1"/>
              </a:solidFill>
              <a:latin typeface="Gloria Hallelujah"/>
              <a:ea typeface="Gloria Hallelujah"/>
              <a:cs typeface="Gloria Hallelujah"/>
              <a:sym typeface="Gloria Hallelujah"/>
            </a:endParaRPr>
          </a:p>
        </p:txBody>
      </p:sp>
      <p:pic>
        <p:nvPicPr>
          <p:cNvPr id="247" name="Shape 247"/>
          <p:cNvPicPr preferRelativeResize="0"/>
          <p:nvPr/>
        </p:nvPicPr>
        <p:blipFill>
          <a:blip r:embed="rId3">
            <a:alphaModFix/>
          </a:blip>
          <a:stretch>
            <a:fillRect/>
          </a:stretch>
        </p:blipFill>
        <p:spPr>
          <a:xfrm>
            <a:off x="613496" y="1469696"/>
            <a:ext cx="3233124" cy="460479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Policies for Commercial Environments</a:t>
            </a:r>
          </a:p>
        </p:txBody>
      </p:sp>
      <p:sp>
        <p:nvSpPr>
          <p:cNvPr id="254" name="Shape 254"/>
          <p:cNvSpPr txBox="1">
            <a:spLocks noGrp="1"/>
          </p:cNvSpPr>
          <p:nvPr>
            <p:ph type="body" idx="1"/>
          </p:nvPr>
        </p:nvSpPr>
        <p:spPr>
          <a:xfrm>
            <a:off x="583650" y="1763050"/>
            <a:ext cx="5319300" cy="39302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4E75A8"/>
              </a:buClr>
              <a:buSzPct val="100000"/>
            </a:pPr>
            <a:r>
              <a:rPr lang="en-US" sz="2900" b="1">
                <a:solidFill>
                  <a:srgbClr val="4E75A8"/>
                </a:solidFill>
              </a:rPr>
              <a:t>Clark-Wilson Policy</a:t>
            </a:r>
          </a:p>
          <a:p>
            <a:pPr marL="0" indent="0" rtl="0">
              <a:lnSpc>
                <a:spcPct val="100000"/>
              </a:lnSpc>
              <a:spcBef>
                <a:spcPts val="0"/>
              </a:spcBef>
              <a:buNone/>
            </a:pPr>
            <a:endParaRPr sz="2900">
              <a:solidFill>
                <a:schemeClr val="dk1"/>
              </a:solidFill>
            </a:endParaRPr>
          </a:p>
          <a:p>
            <a:pPr marL="0" indent="0" rtl="0">
              <a:lnSpc>
                <a:spcPct val="100000"/>
              </a:lnSpc>
              <a:spcBef>
                <a:spcPts val="0"/>
              </a:spcBef>
              <a:buNone/>
            </a:pPr>
            <a:endParaRPr sz="2900">
              <a:solidFill>
                <a:schemeClr val="dk1"/>
              </a:solidFill>
            </a:endParaRPr>
          </a:p>
          <a:p>
            <a:pPr marL="0" lvl="0" indent="0" rtl="0">
              <a:lnSpc>
                <a:spcPct val="100000"/>
              </a:lnSpc>
              <a:spcBef>
                <a:spcPts val="0"/>
              </a:spcBef>
              <a:buNone/>
            </a:pPr>
            <a:endParaRPr sz="2900">
              <a:solidFill>
                <a:schemeClr val="dk1"/>
              </a:solidFill>
            </a:endParaRPr>
          </a:p>
          <a:p>
            <a:pPr marL="914400" lvl="1" indent="-228600" rtl="0">
              <a:lnSpc>
                <a:spcPct val="100000"/>
              </a:lnSpc>
              <a:spcBef>
                <a:spcPts val="0"/>
              </a:spcBef>
              <a:buClr>
                <a:schemeClr val="dk1"/>
              </a:buClr>
              <a:buSzPct val="100000"/>
            </a:pPr>
            <a:r>
              <a:rPr lang="en-US" sz="2900">
                <a:solidFill>
                  <a:schemeClr val="dk1"/>
                </a:solidFill>
              </a:rPr>
              <a:t>Same user cannot execute two programs that require separation-of-duty</a:t>
            </a:r>
          </a:p>
        </p:txBody>
      </p:sp>
      <p:sp>
        <p:nvSpPr>
          <p:cNvPr id="255" name="Shape 255"/>
          <p:cNvSpPr txBox="1"/>
          <p:nvPr/>
        </p:nvSpPr>
        <p:spPr>
          <a:xfrm>
            <a:off x="6871225" y="2888300"/>
            <a:ext cx="4608300" cy="3000000"/>
          </a:xfrm>
          <a:prstGeom prst="rect">
            <a:avLst/>
          </a:prstGeom>
          <a:noFill/>
          <a:ln>
            <a:noFill/>
          </a:ln>
        </p:spPr>
        <p:txBody>
          <a:bodyPr lIns="91425" tIns="91425" rIns="91425" bIns="91425" anchor="ctr" anchorCtr="0">
            <a:noAutofit/>
          </a:bodyPr>
          <a:lstStyle/>
          <a:p>
            <a:pPr marL="457200" lvl="0" indent="0" rtl="0">
              <a:spcBef>
                <a:spcPts val="0"/>
              </a:spcBef>
              <a:buNone/>
            </a:pPr>
            <a:endParaRPr sz="2900">
              <a:solidFill>
                <a:schemeClr val="dk1"/>
              </a:solidFill>
              <a:latin typeface="Gloria Hallelujah"/>
              <a:ea typeface="Gloria Hallelujah"/>
              <a:cs typeface="Gloria Hallelujah"/>
              <a:sym typeface="Gloria Hallelujah"/>
            </a:endParaRPr>
          </a:p>
          <a:p>
            <a:pPr marL="457200" lvl="0" indent="-412750" rtl="0">
              <a:spcBef>
                <a:spcPts val="0"/>
              </a:spcBef>
              <a:buClr>
                <a:srgbClr val="4E75A8"/>
              </a:buClr>
              <a:buSzPct val="100000"/>
              <a:buFont typeface="Gloria Hallelujah"/>
              <a:buChar char="●"/>
            </a:pPr>
            <a:r>
              <a:rPr lang="en-US" sz="2900" b="1">
                <a:solidFill>
                  <a:srgbClr val="4E75A8"/>
                </a:solidFill>
                <a:latin typeface="Gloria Hallelujah"/>
                <a:ea typeface="Gloria Hallelujah"/>
                <a:cs typeface="Gloria Hallelujah"/>
                <a:sym typeface="Gloria Hallelujah"/>
              </a:rPr>
              <a:t>Chinese Wall Policy</a:t>
            </a:r>
          </a:p>
          <a:p>
            <a:pPr lvl="0" rtl="0">
              <a:spcBef>
                <a:spcPts val="0"/>
              </a:spcBef>
              <a:buNone/>
            </a:pPr>
            <a:endParaRPr sz="2900" b="1">
              <a:solidFill>
                <a:srgbClr val="4E75A8"/>
              </a:solidFill>
              <a:latin typeface="Gloria Hallelujah"/>
              <a:ea typeface="Gloria Hallelujah"/>
              <a:cs typeface="Gloria Hallelujah"/>
              <a:sym typeface="Gloria Hallelujah"/>
            </a:endParaRPr>
          </a:p>
          <a:p>
            <a:pPr marL="914400" lvl="1" indent="-412750" rtl="0">
              <a:spcBef>
                <a:spcPts val="0"/>
              </a:spcBef>
              <a:buClr>
                <a:schemeClr val="dk1"/>
              </a:buClr>
              <a:buSzPct val="100000"/>
              <a:buFont typeface="Gloria Hallelujah"/>
              <a:buChar char="●"/>
            </a:pPr>
            <a:r>
              <a:rPr lang="en-US" sz="2900">
                <a:solidFill>
                  <a:schemeClr val="dk1"/>
                </a:solidFill>
                <a:latin typeface="Gloria Hallelujah"/>
                <a:ea typeface="Gloria Hallelujah"/>
                <a:cs typeface="Gloria Hallelujah"/>
                <a:sym typeface="Gloria Hallelujah"/>
              </a:rPr>
              <a:t>Deals with conflict of interest</a:t>
            </a:r>
          </a:p>
          <a:p>
            <a:pPr marL="444500" lvl="0" indent="-254000" rtl="0">
              <a:lnSpc>
                <a:spcPct val="150000"/>
              </a:lnSpc>
              <a:spcBef>
                <a:spcPts val="800"/>
              </a:spcBef>
              <a:buNone/>
            </a:pPr>
            <a:endParaRPr sz="2700">
              <a:solidFill>
                <a:schemeClr val="dk1"/>
              </a:solidFill>
              <a:latin typeface="Gloria Hallelujah"/>
              <a:ea typeface="Gloria Hallelujah"/>
              <a:cs typeface="Gloria Hallelujah"/>
              <a:sym typeface="Gloria Hallelujah"/>
            </a:endParaRPr>
          </a:p>
        </p:txBody>
      </p:sp>
      <p:sp>
        <p:nvSpPr>
          <p:cNvPr id="256" name="Shape 256"/>
          <p:cNvSpPr txBox="1"/>
          <p:nvPr/>
        </p:nvSpPr>
        <p:spPr>
          <a:xfrm>
            <a:off x="1368450" y="1451925"/>
            <a:ext cx="6009899" cy="3000000"/>
          </a:xfrm>
          <a:prstGeom prst="rect">
            <a:avLst/>
          </a:prstGeom>
          <a:noFill/>
          <a:ln>
            <a:noFill/>
          </a:ln>
        </p:spPr>
        <p:txBody>
          <a:bodyPr lIns="91425" tIns="91425" rIns="91425" bIns="91425" anchor="ctr" anchorCtr="0">
            <a:noAutofit/>
          </a:bodyPr>
          <a:lstStyle/>
          <a:p>
            <a:pPr lvl="0" rtl="0">
              <a:spcBef>
                <a:spcPts val="0"/>
              </a:spcBef>
              <a:buNone/>
            </a:pPr>
            <a:r>
              <a:rPr lang="en-US" sz="2900" b="1">
                <a:solidFill>
                  <a:srgbClr val="6B9462"/>
                </a:solidFill>
                <a:latin typeface="Gloria Hallelujah"/>
                <a:ea typeface="Gloria Hallelujah"/>
                <a:cs typeface="Gloria Hallelujah"/>
                <a:sym typeface="Gloria Hallelujah"/>
              </a:rPr>
              <a:t>Users ➔ Programs (transactions) ➔ Objects</a:t>
            </a:r>
          </a:p>
        </p:txBody>
      </p:sp>
      <p:cxnSp>
        <p:nvCxnSpPr>
          <p:cNvPr id="257" name="Shape 257"/>
          <p:cNvCxnSpPr/>
          <p:nvPr/>
        </p:nvCxnSpPr>
        <p:spPr>
          <a:xfrm>
            <a:off x="6527241" y="1371600"/>
            <a:ext cx="0" cy="4800300"/>
          </a:xfrm>
          <a:prstGeom prst="straightConnector1">
            <a:avLst/>
          </a:prstGeom>
          <a:noFill/>
          <a:ln w="76200" cap="flat" cmpd="sng">
            <a:solidFill>
              <a:srgbClr val="000000"/>
            </a:solidFill>
            <a:prstDash val="dot"/>
            <a:round/>
            <a:headEnd type="none" w="lg" len="lg"/>
            <a:tailEnd type="none" w="lg" len="lg"/>
          </a:ln>
        </p:spPr>
      </p:cxnSp>
      <p:pic>
        <p:nvPicPr>
          <p:cNvPr id="258" name="Shape 258"/>
          <p:cNvPicPr preferRelativeResize="0"/>
          <p:nvPr/>
        </p:nvPicPr>
        <p:blipFill>
          <a:blip r:embed="rId3">
            <a:alphaModFix/>
          </a:blip>
          <a:stretch>
            <a:fillRect/>
          </a:stretch>
        </p:blipFill>
        <p:spPr>
          <a:xfrm>
            <a:off x="7874299" y="1451925"/>
            <a:ext cx="2353249" cy="161817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812250" y="228600"/>
            <a:ext cx="111411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Chinese Wall Policy (Conflict of Interest)</a:t>
            </a:r>
          </a:p>
        </p:txBody>
      </p:sp>
      <p:sp>
        <p:nvSpPr>
          <p:cNvPr id="265" name="Shape 265"/>
          <p:cNvSpPr txBox="1">
            <a:spLocks noGrp="1"/>
          </p:cNvSpPr>
          <p:nvPr>
            <p:ph type="body" idx="1"/>
          </p:nvPr>
        </p:nvSpPr>
        <p:spPr>
          <a:xfrm>
            <a:off x="446775" y="1108550"/>
            <a:ext cx="8345699" cy="834899"/>
          </a:xfrm>
          <a:prstGeom prst="rect">
            <a:avLst/>
          </a:prstGeom>
        </p:spPr>
        <p:txBody>
          <a:bodyPr lIns="117825" tIns="117825" rIns="117825" bIns="117825" anchor="t" anchorCtr="0">
            <a:noAutofit/>
          </a:bodyPr>
          <a:lstStyle/>
          <a:p>
            <a:pPr>
              <a:spcBef>
                <a:spcPts val="0"/>
              </a:spcBef>
              <a:buNone/>
            </a:pPr>
            <a:r>
              <a:rPr lang="en-US" sz="3000" b="1">
                <a:solidFill>
                  <a:srgbClr val="4E75A8"/>
                </a:solidFill>
              </a:rPr>
              <a:t>Objects are put into conflict classes:</a:t>
            </a:r>
          </a:p>
        </p:txBody>
      </p:sp>
      <p:sp>
        <p:nvSpPr>
          <p:cNvPr id="266" name="Shape 266"/>
          <p:cNvSpPr txBox="1"/>
          <p:nvPr/>
        </p:nvSpPr>
        <p:spPr>
          <a:xfrm>
            <a:off x="6704725" y="2326050"/>
            <a:ext cx="4445099" cy="33537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The user </a:t>
            </a:r>
            <a:r>
              <a:rPr lang="en-US" sz="3000" b="1">
                <a:solidFill>
                  <a:srgbClr val="6B9462"/>
                </a:solidFill>
                <a:latin typeface="Gloria Hallelujah"/>
                <a:ea typeface="Gloria Hallelujah"/>
                <a:cs typeface="Gloria Hallelujah"/>
                <a:sym typeface="Gloria Hallelujah"/>
              </a:rPr>
              <a:t>can access any object</a:t>
            </a:r>
            <a:r>
              <a:rPr lang="en-US" sz="3000">
                <a:solidFill>
                  <a:schemeClr val="dk1"/>
                </a:solidFill>
                <a:latin typeface="Gloria Hallelujah"/>
                <a:ea typeface="Gloria Hallelujah"/>
                <a:cs typeface="Gloria Hallelujah"/>
                <a:sym typeface="Gloria Hallelujah"/>
              </a:rPr>
              <a:t> as long as he/she has not accessed an object from another company </a:t>
            </a:r>
            <a:r>
              <a:rPr lang="en-US" sz="3000" b="1">
                <a:solidFill>
                  <a:srgbClr val="6B9462"/>
                </a:solidFill>
                <a:latin typeface="Gloria Hallelujah"/>
                <a:ea typeface="Gloria Hallelujah"/>
                <a:cs typeface="Gloria Hallelujah"/>
                <a:sym typeface="Gloria Hallelujah"/>
              </a:rPr>
              <a:t>in the same conflict class</a:t>
            </a:r>
            <a:r>
              <a:rPr lang="en-US" sz="3000">
                <a:solidFill>
                  <a:schemeClr val="dk1"/>
                </a:solidFill>
                <a:latin typeface="Gloria Hallelujah"/>
                <a:ea typeface="Gloria Hallelujah"/>
                <a:cs typeface="Gloria Hallelujah"/>
                <a:sym typeface="Gloria Hallelujah"/>
              </a:rPr>
              <a:t>.</a:t>
            </a:r>
          </a:p>
        </p:txBody>
      </p:sp>
      <p:pic>
        <p:nvPicPr>
          <p:cNvPr id="267" name="Shape 267"/>
          <p:cNvPicPr preferRelativeResize="0"/>
          <p:nvPr/>
        </p:nvPicPr>
        <p:blipFill>
          <a:blip r:embed="rId3">
            <a:alphaModFix/>
          </a:blip>
          <a:stretch>
            <a:fillRect/>
          </a:stretch>
        </p:blipFill>
        <p:spPr>
          <a:xfrm>
            <a:off x="656974" y="2326049"/>
            <a:ext cx="5682650" cy="382747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Shape 273"/>
          <p:cNvSpPr txBox="1">
            <a:spLocks noGrp="1"/>
          </p:cNvSpPr>
          <p:nvPr>
            <p:ph type="title"/>
          </p:nvPr>
        </p:nvSpPr>
        <p:spPr>
          <a:xfrm>
            <a:off x="812250" y="228600"/>
            <a:ext cx="10919400" cy="1143000"/>
          </a:xfrm>
          <a:prstGeom prst="rect">
            <a:avLst/>
          </a:prstGeom>
        </p:spPr>
        <p:txBody>
          <a:bodyPr lIns="117825" tIns="117825" rIns="117825" bIns="117825" anchor="ctr" anchorCtr="0">
            <a:noAutofit/>
          </a:bodyPr>
          <a:lstStyle/>
          <a:p>
            <a:pPr lvl="0" rtl="0">
              <a:spcBef>
                <a:spcPts val="0"/>
              </a:spcBef>
              <a:buNone/>
            </a:pPr>
            <a:r>
              <a:rPr lang="en-US"/>
              <a:t>Policies for Commercial Environments</a:t>
            </a:r>
          </a:p>
        </p:txBody>
      </p:sp>
      <p:pic>
        <p:nvPicPr>
          <p:cNvPr id="274" name="Shape 274"/>
          <p:cNvPicPr preferRelativeResize="0"/>
          <p:nvPr/>
        </p:nvPicPr>
        <p:blipFill>
          <a:blip r:embed="rId3">
            <a:alphaModFix/>
          </a:blip>
          <a:stretch>
            <a:fillRect/>
          </a:stretch>
        </p:blipFill>
        <p:spPr>
          <a:xfrm>
            <a:off x="2438400" y="1371600"/>
            <a:ext cx="7315200" cy="493395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Shape 280"/>
          <p:cNvSpPr txBox="1">
            <a:spLocks noGrp="1"/>
          </p:cNvSpPr>
          <p:nvPr>
            <p:ph type="title"/>
          </p:nvPr>
        </p:nvSpPr>
        <p:spPr>
          <a:xfrm>
            <a:off x="3120520" y="569475"/>
            <a:ext cx="4644299"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Clark-Wilson Quiz</a:t>
            </a:r>
          </a:p>
        </p:txBody>
      </p:sp>
      <p:sp>
        <p:nvSpPr>
          <p:cNvPr id="281" name="Shape 281"/>
          <p:cNvSpPr txBox="1">
            <a:spLocks noGrp="1"/>
          </p:cNvSpPr>
          <p:nvPr>
            <p:ph type="body" idx="1"/>
          </p:nvPr>
        </p:nvSpPr>
        <p:spPr>
          <a:xfrm>
            <a:off x="1115625" y="2388825"/>
            <a:ext cx="10363200" cy="1040399"/>
          </a:xfrm>
          <a:prstGeom prst="rect">
            <a:avLst/>
          </a:prstGeom>
        </p:spPr>
        <p:txBody>
          <a:bodyPr lIns="117825" tIns="117825" rIns="117825" bIns="117825" anchor="t" anchorCtr="0">
            <a:noAutofit/>
          </a:bodyPr>
          <a:lstStyle/>
          <a:p>
            <a:pPr marL="0" indent="0" rtl="0">
              <a:lnSpc>
                <a:spcPct val="100000"/>
              </a:lnSpc>
              <a:spcBef>
                <a:spcPts val="0"/>
              </a:spcBef>
              <a:buNone/>
            </a:pPr>
            <a:r>
              <a:rPr lang="en-US" sz="3000">
                <a:solidFill>
                  <a:schemeClr val="dk1"/>
                </a:solidFill>
              </a:rPr>
              <a:t>Clark-Wilson is a mandatory access control</a:t>
            </a:r>
          </a:p>
          <a:p>
            <a:pPr marL="0" lvl="0" indent="0" rtl="0">
              <a:lnSpc>
                <a:spcPct val="100000"/>
              </a:lnSpc>
              <a:spcBef>
                <a:spcPts val="0"/>
              </a:spcBef>
              <a:buNone/>
            </a:pPr>
            <a:r>
              <a:rPr lang="en-US" sz="3000">
                <a:solidFill>
                  <a:schemeClr val="dk1"/>
                </a:solidFill>
              </a:rPr>
              <a:t>policy because...</a:t>
            </a:r>
          </a:p>
          <a:p>
            <a:pPr marL="457200" lvl="0" indent="0" rtl="0">
              <a:lnSpc>
                <a:spcPct val="100000"/>
              </a:lnSpc>
              <a:spcBef>
                <a:spcPts val="0"/>
              </a:spcBef>
              <a:buNone/>
            </a:pPr>
            <a:endParaRPr sz="3000">
              <a:solidFill>
                <a:schemeClr val="dk1"/>
              </a:solidFill>
            </a:endParaRPr>
          </a:p>
        </p:txBody>
      </p:sp>
      <p:pic>
        <p:nvPicPr>
          <p:cNvPr id="282" name="Shape 282"/>
          <p:cNvPicPr preferRelativeResize="0"/>
          <p:nvPr/>
        </p:nvPicPr>
        <p:blipFill>
          <a:blip r:embed="rId3">
            <a:alphaModFix/>
          </a:blip>
          <a:stretch>
            <a:fillRect/>
          </a:stretch>
        </p:blipFill>
        <p:spPr>
          <a:xfrm>
            <a:off x="1338221" y="405996"/>
            <a:ext cx="1617449" cy="1785496"/>
          </a:xfrm>
          <a:prstGeom prst="rect">
            <a:avLst/>
          </a:prstGeom>
          <a:noFill/>
          <a:ln>
            <a:noFill/>
          </a:ln>
        </p:spPr>
      </p:pic>
      <p:sp>
        <p:nvSpPr>
          <p:cNvPr id="283" name="Shape 283"/>
          <p:cNvSpPr txBox="1"/>
          <p:nvPr/>
        </p:nvSpPr>
        <p:spPr>
          <a:xfrm>
            <a:off x="3123550" y="1337700"/>
            <a:ext cx="6545099" cy="768299"/>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Select the best answer:</a:t>
            </a:r>
          </a:p>
        </p:txBody>
      </p:sp>
      <p:sp>
        <p:nvSpPr>
          <p:cNvPr id="284" name="Shape 284"/>
          <p:cNvSpPr txBox="1"/>
          <p:nvPr/>
        </p:nvSpPr>
        <p:spPr>
          <a:xfrm>
            <a:off x="2214600" y="4845750"/>
            <a:ext cx="9311400" cy="1143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Only the company can decide (e.g., sysadmin) what files can be accessed by a program.</a:t>
            </a:r>
          </a:p>
        </p:txBody>
      </p:sp>
      <p:sp>
        <p:nvSpPr>
          <p:cNvPr id="285" name="Shape 285"/>
          <p:cNvSpPr txBox="1"/>
          <p:nvPr/>
        </p:nvSpPr>
        <p:spPr>
          <a:xfrm>
            <a:off x="2214600" y="3626550"/>
            <a:ext cx="8373599" cy="1143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Any user in a company can decide what files can be accessed by a program</a:t>
            </a:r>
          </a:p>
        </p:txBody>
      </p:sp>
      <p:sp>
        <p:nvSpPr>
          <p:cNvPr id="286" name="Shape 286"/>
          <p:cNvSpPr/>
          <p:nvPr/>
        </p:nvSpPr>
        <p:spPr>
          <a:xfrm>
            <a:off x="1411500" y="37868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87" name="Shape 287"/>
          <p:cNvSpPr/>
          <p:nvPr/>
        </p:nvSpPr>
        <p:spPr>
          <a:xfrm>
            <a:off x="1411500" y="50135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Shape 293"/>
          <p:cNvSpPr txBox="1">
            <a:spLocks noGrp="1"/>
          </p:cNvSpPr>
          <p:nvPr>
            <p:ph type="title"/>
          </p:nvPr>
        </p:nvSpPr>
        <p:spPr>
          <a:xfrm>
            <a:off x="2111945" y="447925"/>
            <a:ext cx="5155800" cy="1143000"/>
          </a:xfrm>
          <a:prstGeom prst="rect">
            <a:avLst/>
          </a:prstGeom>
        </p:spPr>
        <p:txBody>
          <a:bodyPr lIns="117825" tIns="117825" rIns="117825" bIns="117825" anchor="ctr" anchorCtr="0">
            <a:noAutofit/>
          </a:bodyPr>
          <a:lstStyle/>
          <a:p>
            <a:pPr lvl="0" algn="l" rtl="0">
              <a:spcBef>
                <a:spcPts val="0"/>
              </a:spcBef>
              <a:buNone/>
            </a:pPr>
            <a:r>
              <a:rPr lang="en-US"/>
              <a:t>CoI</a:t>
            </a:r>
            <a:r>
              <a:rPr lang="en-US">
                <a:solidFill>
                  <a:srgbClr val="9B37AA"/>
                </a:solidFill>
              </a:rPr>
              <a:t> Quiz</a:t>
            </a:r>
          </a:p>
        </p:txBody>
      </p:sp>
      <p:sp>
        <p:nvSpPr>
          <p:cNvPr id="294" name="Shape 294"/>
          <p:cNvSpPr txBox="1">
            <a:spLocks noGrp="1"/>
          </p:cNvSpPr>
          <p:nvPr>
            <p:ph type="body" idx="1"/>
          </p:nvPr>
        </p:nvSpPr>
        <p:spPr>
          <a:xfrm>
            <a:off x="570375" y="1864200"/>
            <a:ext cx="10771800" cy="283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a:solidFill>
                  <a:schemeClr val="dk1"/>
                </a:solidFill>
              </a:rPr>
              <a:t>A large law firm currently has two client companies that compete with each other. Thus, its lawyers working on cases related to one company must not be able to access documents related to the other company. To ensure proper access control, which policy should the law firm use?</a:t>
            </a:r>
          </a:p>
        </p:txBody>
      </p:sp>
      <p:pic>
        <p:nvPicPr>
          <p:cNvPr id="295" name="Shape 295"/>
          <p:cNvPicPr preferRelativeResize="0"/>
          <p:nvPr/>
        </p:nvPicPr>
        <p:blipFill>
          <a:blip r:embed="rId3">
            <a:alphaModFix/>
          </a:blip>
          <a:stretch>
            <a:fillRect/>
          </a:stretch>
        </p:blipFill>
        <p:spPr>
          <a:xfrm>
            <a:off x="626864" y="295525"/>
            <a:ext cx="1345310" cy="1485074"/>
          </a:xfrm>
          <a:prstGeom prst="rect">
            <a:avLst/>
          </a:prstGeom>
          <a:noFill/>
          <a:ln>
            <a:noFill/>
          </a:ln>
        </p:spPr>
      </p:pic>
      <p:sp>
        <p:nvSpPr>
          <p:cNvPr id="296" name="Shape 296"/>
          <p:cNvSpPr txBox="1"/>
          <p:nvPr/>
        </p:nvSpPr>
        <p:spPr>
          <a:xfrm>
            <a:off x="2116675" y="1237072"/>
            <a:ext cx="5155800" cy="785399"/>
          </a:xfrm>
          <a:prstGeom prst="rect">
            <a:avLst/>
          </a:prstGeom>
          <a:noFill/>
          <a:ln>
            <a:noFill/>
          </a:ln>
        </p:spPr>
        <p:txBody>
          <a:bodyPr lIns="91425" tIns="91425" rIns="91425" bIns="91425" anchor="ctr" anchorCtr="0">
            <a:noAutofit/>
          </a:bodyPr>
          <a:lstStyle/>
          <a:p>
            <a:pPr lvl="0" rtl="0">
              <a:spcBef>
                <a:spcPts val="0"/>
              </a:spcBef>
              <a:buNone/>
            </a:pPr>
            <a:r>
              <a:rPr lang="en-US" sz="3000" b="1" dirty="0">
                <a:solidFill>
                  <a:srgbClr val="4E75A8"/>
                </a:solidFill>
                <a:latin typeface="Gloria Hallelujah"/>
                <a:ea typeface="Gloria Hallelujah"/>
                <a:cs typeface="Gloria Hallelujah"/>
                <a:sym typeface="Gloria Hallelujah"/>
              </a:rPr>
              <a:t>Select the best answer:</a:t>
            </a:r>
          </a:p>
        </p:txBody>
      </p:sp>
      <p:sp>
        <p:nvSpPr>
          <p:cNvPr id="297" name="Shape 297"/>
          <p:cNvSpPr txBox="1"/>
          <p:nvPr/>
        </p:nvSpPr>
        <p:spPr>
          <a:xfrm>
            <a:off x="7001400" y="5625425"/>
            <a:ext cx="3000000" cy="5787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Chinese Wall </a:t>
            </a:r>
          </a:p>
        </p:txBody>
      </p:sp>
      <p:sp>
        <p:nvSpPr>
          <p:cNvPr id="298" name="Shape 298"/>
          <p:cNvSpPr txBox="1"/>
          <p:nvPr/>
        </p:nvSpPr>
        <p:spPr>
          <a:xfrm>
            <a:off x="7001400" y="4816025"/>
            <a:ext cx="3000000" cy="4271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Clark-Wilson </a:t>
            </a:r>
          </a:p>
        </p:txBody>
      </p:sp>
      <p:sp>
        <p:nvSpPr>
          <p:cNvPr id="299" name="Shape 299"/>
          <p:cNvSpPr/>
          <p:nvPr/>
        </p:nvSpPr>
        <p:spPr>
          <a:xfrm>
            <a:off x="6045900" y="470428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00" name="Shape 300"/>
          <p:cNvSpPr/>
          <p:nvPr/>
        </p:nvSpPr>
        <p:spPr>
          <a:xfrm>
            <a:off x="6045900" y="5589430"/>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2791747" y="657440"/>
            <a:ext cx="5545604" cy="727200"/>
          </a:xfrm>
          <a:prstGeom prst="rect">
            <a:avLst/>
          </a:prstGeom>
        </p:spPr>
        <p:txBody>
          <a:bodyPr lIns="117825" tIns="117825" rIns="117825" bIns="117825" anchor="ctr" anchorCtr="0">
            <a:noAutofit/>
          </a:bodyPr>
          <a:lstStyle/>
          <a:p>
            <a:pPr lvl="0" algn="l" rtl="0">
              <a:spcBef>
                <a:spcPts val="0"/>
              </a:spcBef>
              <a:buNone/>
            </a:pPr>
            <a:r>
              <a:rPr lang="en-US" dirty="0">
                <a:solidFill>
                  <a:srgbClr val="9B37AA"/>
                </a:solidFill>
              </a:rPr>
              <a:t>RBAC Quiz</a:t>
            </a:r>
          </a:p>
        </p:txBody>
      </p:sp>
      <p:sp>
        <p:nvSpPr>
          <p:cNvPr id="307" name="Shape 307"/>
          <p:cNvSpPr txBox="1">
            <a:spLocks noGrp="1"/>
          </p:cNvSpPr>
          <p:nvPr>
            <p:ph type="body" idx="1"/>
          </p:nvPr>
        </p:nvSpPr>
        <p:spPr>
          <a:xfrm>
            <a:off x="777775" y="2253575"/>
            <a:ext cx="9472199" cy="15557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dirty="0">
                <a:solidFill>
                  <a:schemeClr val="dk1"/>
                </a:solidFill>
              </a:rPr>
              <a:t>Role-based access control (RBAC) is often used in a commercial setting. RBAC is an example of MAC because...</a:t>
            </a:r>
          </a:p>
        </p:txBody>
      </p:sp>
      <p:pic>
        <p:nvPicPr>
          <p:cNvPr id="308" name="Shape 308"/>
          <p:cNvPicPr preferRelativeResize="0"/>
          <p:nvPr/>
        </p:nvPicPr>
        <p:blipFill>
          <a:blip r:embed="rId3">
            <a:alphaModFix/>
          </a:blip>
          <a:stretch>
            <a:fillRect/>
          </a:stretch>
        </p:blipFill>
        <p:spPr>
          <a:xfrm>
            <a:off x="958621" y="427571"/>
            <a:ext cx="1617449" cy="1785496"/>
          </a:xfrm>
          <a:prstGeom prst="rect">
            <a:avLst/>
          </a:prstGeom>
          <a:noFill/>
          <a:ln>
            <a:noFill/>
          </a:ln>
        </p:spPr>
      </p:pic>
      <p:sp>
        <p:nvSpPr>
          <p:cNvPr id="309" name="Shape 309"/>
          <p:cNvSpPr txBox="1"/>
          <p:nvPr/>
        </p:nvSpPr>
        <p:spPr>
          <a:xfrm>
            <a:off x="2812175" y="1246600"/>
            <a:ext cx="5468700" cy="8655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Select the best answer:</a:t>
            </a:r>
          </a:p>
        </p:txBody>
      </p:sp>
      <p:sp>
        <p:nvSpPr>
          <p:cNvPr id="310" name="Shape 310"/>
          <p:cNvSpPr txBox="1"/>
          <p:nvPr/>
        </p:nvSpPr>
        <p:spPr>
          <a:xfrm>
            <a:off x="3073825" y="5025100"/>
            <a:ext cx="9429599" cy="13310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Only the company can decide roles of its employees</a:t>
            </a:r>
          </a:p>
        </p:txBody>
      </p:sp>
      <p:sp>
        <p:nvSpPr>
          <p:cNvPr id="311" name="Shape 311"/>
          <p:cNvSpPr txBox="1"/>
          <p:nvPr/>
        </p:nvSpPr>
        <p:spPr>
          <a:xfrm>
            <a:off x="3073825" y="4027050"/>
            <a:ext cx="7946999" cy="10071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File permissions are associated only with roles and not users</a:t>
            </a:r>
          </a:p>
        </p:txBody>
      </p:sp>
      <p:sp>
        <p:nvSpPr>
          <p:cNvPr id="312" name="Shape 312"/>
          <p:cNvSpPr/>
          <p:nvPr/>
        </p:nvSpPr>
        <p:spPr>
          <a:xfrm>
            <a:off x="2270725" y="41032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13" name="Shape 313"/>
          <p:cNvSpPr/>
          <p:nvPr/>
        </p:nvSpPr>
        <p:spPr>
          <a:xfrm>
            <a:off x="2270725" y="53653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Discretionary Access Control</a:t>
            </a:r>
          </a:p>
        </p:txBody>
      </p:sp>
      <p:sp>
        <p:nvSpPr>
          <p:cNvPr id="34" name="Shape 34"/>
          <p:cNvSpPr txBox="1">
            <a:spLocks noGrp="1"/>
          </p:cNvSpPr>
          <p:nvPr>
            <p:ph type="body" idx="1"/>
          </p:nvPr>
        </p:nvSpPr>
        <p:spPr>
          <a:xfrm>
            <a:off x="812241" y="1491925"/>
            <a:ext cx="10363200" cy="4904699"/>
          </a:xfrm>
          <a:prstGeom prst="rect">
            <a:avLst/>
          </a:prstGeom>
        </p:spPr>
        <p:txBody>
          <a:bodyPr lIns="117825" tIns="117825" rIns="117825" bIns="117825" anchor="t" anchorCtr="0">
            <a:noAutofit/>
          </a:bodyPr>
          <a:lstStyle/>
          <a:p>
            <a:pPr marL="0" lvl="0" indent="0" rtl="0">
              <a:lnSpc>
                <a:spcPct val="115000"/>
              </a:lnSpc>
              <a:spcBef>
                <a:spcPts val="0"/>
              </a:spcBef>
              <a:buClr>
                <a:schemeClr val="dk1"/>
              </a:buClr>
              <a:buSzPct val="39285"/>
              <a:buFont typeface="Arial"/>
              <a:buNone/>
            </a:pPr>
            <a:r>
              <a:rPr lang="en-US" sz="2800" b="1">
                <a:solidFill>
                  <a:srgbClr val="A61C00"/>
                </a:solidFill>
              </a:rPr>
              <a:t>Two problems with DAC</a:t>
            </a:r>
            <a:r>
              <a:rPr lang="en-US" sz="2800" b="1">
                <a:solidFill>
                  <a:schemeClr val="dk1"/>
                </a:solidFill>
              </a:rPr>
              <a:t>:</a:t>
            </a:r>
          </a:p>
          <a:p>
            <a:pPr marL="457200" lvl="0" indent="-228600" rtl="0">
              <a:lnSpc>
                <a:spcPct val="115000"/>
              </a:lnSpc>
              <a:spcBef>
                <a:spcPts val="0"/>
              </a:spcBef>
              <a:buClr>
                <a:schemeClr val="dk1"/>
              </a:buClr>
              <a:buSzPct val="100000"/>
            </a:pPr>
            <a:r>
              <a:rPr lang="en-US" sz="2800">
                <a:solidFill>
                  <a:schemeClr val="dk1"/>
                </a:solidFill>
              </a:rPr>
              <a:t>You cannot control if someone you share a file with will not further share the data contained in it</a:t>
            </a:r>
          </a:p>
          <a:p>
            <a:pPr marL="1371600" lvl="2" indent="-228600" rtl="0">
              <a:lnSpc>
                <a:spcPct val="115000"/>
              </a:lnSpc>
              <a:spcBef>
                <a:spcPts val="0"/>
              </a:spcBef>
              <a:buClr>
                <a:srgbClr val="6B9462"/>
              </a:buClr>
              <a:buSzPct val="100000"/>
            </a:pPr>
            <a:r>
              <a:rPr lang="en-US" sz="2800" b="1">
                <a:solidFill>
                  <a:srgbClr val="6B9462"/>
                </a:solidFill>
              </a:rPr>
              <a:t>Cannot control “information flow”</a:t>
            </a:r>
          </a:p>
          <a:p>
            <a:pPr marL="457200" lvl="0" indent="-228600" rtl="0">
              <a:lnSpc>
                <a:spcPct val="115000"/>
              </a:lnSpc>
              <a:spcBef>
                <a:spcPts val="0"/>
              </a:spcBef>
              <a:buClr>
                <a:schemeClr val="dk1"/>
              </a:buClr>
              <a:buSzPct val="100000"/>
            </a:pPr>
            <a:r>
              <a:rPr lang="en-US" sz="2800">
                <a:solidFill>
                  <a:schemeClr val="dk1"/>
                </a:solidFill>
              </a:rPr>
              <a:t>In many organizations, </a:t>
            </a:r>
            <a:r>
              <a:rPr lang="en-US" sz="2800" b="1">
                <a:solidFill>
                  <a:srgbClr val="4E75A8"/>
                </a:solidFill>
              </a:rPr>
              <a:t>a user does not get to decide how certain type of data can be shared</a:t>
            </a:r>
          </a:p>
          <a:p>
            <a:pPr marL="1371600" lvl="2" indent="-228600" rtl="0">
              <a:lnSpc>
                <a:spcPct val="115000"/>
              </a:lnSpc>
              <a:spcBef>
                <a:spcPts val="0"/>
              </a:spcBef>
              <a:buClr>
                <a:schemeClr val="dk1"/>
              </a:buClr>
              <a:buSzPct val="100000"/>
            </a:pPr>
            <a:r>
              <a:rPr lang="en-US" sz="2800">
                <a:solidFill>
                  <a:schemeClr val="dk1"/>
                </a:solidFill>
              </a:rPr>
              <a:t>Typically the employer may mandate how to share various types of sensitive data</a:t>
            </a:r>
          </a:p>
          <a:p>
            <a:pPr marL="914400" lvl="1" indent="-228600" rtl="0">
              <a:lnSpc>
                <a:spcPct val="115000"/>
              </a:lnSpc>
              <a:spcBef>
                <a:spcPts val="0"/>
              </a:spcBef>
              <a:buClr>
                <a:schemeClr val="dk1"/>
              </a:buClr>
              <a:buSzPct val="100000"/>
            </a:pPr>
            <a:r>
              <a:rPr lang="en-US" sz="2800">
                <a:solidFill>
                  <a:schemeClr val="dk1"/>
                </a:solidFill>
              </a:rPr>
              <a:t>Mandatory Access Control (MAC) helps address these problems</a:t>
            </a:r>
          </a:p>
        </p:txBody>
      </p:sp>
      <p:pic>
        <p:nvPicPr>
          <p:cNvPr id="35" name="Shape 35"/>
          <p:cNvPicPr preferRelativeResize="0"/>
          <p:nvPr/>
        </p:nvPicPr>
        <p:blipFill>
          <a:blip r:embed="rId3">
            <a:alphaModFix/>
          </a:blip>
          <a:stretch>
            <a:fillRect/>
          </a:stretch>
        </p:blipFill>
        <p:spPr>
          <a:xfrm>
            <a:off x="9725574" y="228599"/>
            <a:ext cx="1927174" cy="16184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Shape 319"/>
          <p:cNvSpPr txBox="1">
            <a:spLocks noGrp="1"/>
          </p:cNvSpPr>
          <p:nvPr>
            <p:ph type="title"/>
          </p:nvPr>
        </p:nvSpPr>
        <p:spPr>
          <a:xfrm>
            <a:off x="2914527" y="817025"/>
            <a:ext cx="6020399" cy="1143000"/>
          </a:xfrm>
          <a:prstGeom prst="rect">
            <a:avLst/>
          </a:prstGeom>
        </p:spPr>
        <p:txBody>
          <a:bodyPr lIns="117825" tIns="117825" rIns="117825" bIns="117825" anchor="ctr" anchorCtr="0">
            <a:noAutofit/>
          </a:bodyPr>
          <a:lstStyle/>
          <a:p>
            <a:pPr lvl="0" algn="l" rtl="0">
              <a:spcBef>
                <a:spcPts val="0"/>
              </a:spcBef>
              <a:buNone/>
            </a:pPr>
            <a:r>
              <a:rPr lang="en-US"/>
              <a:t>MAC</a:t>
            </a:r>
            <a:r>
              <a:rPr lang="en-US">
                <a:solidFill>
                  <a:srgbClr val="9B37AA"/>
                </a:solidFill>
              </a:rPr>
              <a:t> Support Quiz</a:t>
            </a:r>
          </a:p>
        </p:txBody>
      </p:sp>
      <p:sp>
        <p:nvSpPr>
          <p:cNvPr id="320" name="Shape 320"/>
          <p:cNvSpPr txBox="1">
            <a:spLocks noGrp="1"/>
          </p:cNvSpPr>
          <p:nvPr>
            <p:ph type="body" idx="1"/>
          </p:nvPr>
        </p:nvSpPr>
        <p:spPr>
          <a:xfrm>
            <a:off x="928125" y="2573550"/>
            <a:ext cx="10211699" cy="1143000"/>
          </a:xfrm>
          <a:prstGeom prst="rect">
            <a:avLst/>
          </a:prstGeom>
        </p:spPr>
        <p:txBody>
          <a:bodyPr lIns="117825" tIns="117825" rIns="117825" bIns="117825" anchor="t" anchorCtr="0">
            <a:noAutofit/>
          </a:bodyPr>
          <a:lstStyle/>
          <a:p>
            <a:pPr marL="0" lvl="0" indent="0" rtl="0">
              <a:lnSpc>
                <a:spcPct val="100000"/>
              </a:lnSpc>
              <a:spcBef>
                <a:spcPts val="0"/>
              </a:spcBef>
              <a:buSzPct val="36666"/>
              <a:buFont typeface="Arial"/>
              <a:buNone/>
            </a:pPr>
            <a:r>
              <a:rPr lang="en-US" sz="3000">
                <a:solidFill>
                  <a:schemeClr val="dk1"/>
                </a:solidFill>
              </a:rPr>
              <a:t>Which of the following operating systems supports a BLP-like model?</a:t>
            </a:r>
          </a:p>
          <a:p>
            <a:pPr marL="457200" lvl="0" indent="0" rtl="0">
              <a:lnSpc>
                <a:spcPct val="100000"/>
              </a:lnSpc>
              <a:spcBef>
                <a:spcPts val="0"/>
              </a:spcBef>
              <a:buNone/>
            </a:pPr>
            <a:endParaRPr sz="3000">
              <a:solidFill>
                <a:schemeClr val="dk1"/>
              </a:solidFill>
            </a:endParaRPr>
          </a:p>
          <a:p>
            <a:pPr marL="457200" lvl="0" indent="0" rtl="0">
              <a:lnSpc>
                <a:spcPct val="100000"/>
              </a:lnSpc>
              <a:spcBef>
                <a:spcPts val="0"/>
              </a:spcBef>
              <a:buNone/>
            </a:pPr>
            <a:endParaRPr sz="1200">
              <a:solidFill>
                <a:schemeClr val="dk1"/>
              </a:solidFill>
              <a:latin typeface="Arial"/>
              <a:ea typeface="Arial"/>
              <a:cs typeface="Arial"/>
              <a:sym typeface="Arial"/>
            </a:endParaRPr>
          </a:p>
        </p:txBody>
      </p:sp>
      <p:pic>
        <p:nvPicPr>
          <p:cNvPr id="321" name="Shape 321"/>
          <p:cNvPicPr preferRelativeResize="0"/>
          <p:nvPr/>
        </p:nvPicPr>
        <p:blipFill>
          <a:blip r:embed="rId3">
            <a:alphaModFix/>
          </a:blip>
          <a:stretch>
            <a:fillRect/>
          </a:stretch>
        </p:blipFill>
        <p:spPr>
          <a:xfrm>
            <a:off x="1080521" y="631046"/>
            <a:ext cx="1617449" cy="1785496"/>
          </a:xfrm>
          <a:prstGeom prst="rect">
            <a:avLst/>
          </a:prstGeom>
          <a:noFill/>
          <a:ln>
            <a:noFill/>
          </a:ln>
        </p:spPr>
      </p:pic>
      <p:sp>
        <p:nvSpPr>
          <p:cNvPr id="322" name="Shape 322"/>
          <p:cNvSpPr txBox="1"/>
          <p:nvPr/>
        </p:nvSpPr>
        <p:spPr>
          <a:xfrm>
            <a:off x="2914525" y="1672000"/>
            <a:ext cx="6020399" cy="546599"/>
          </a:xfrm>
          <a:prstGeom prst="rect">
            <a:avLst/>
          </a:prstGeom>
          <a:noFill/>
          <a:ln>
            <a:noFill/>
          </a:ln>
        </p:spPr>
        <p:txBody>
          <a:bodyPr lIns="91425" tIns="91425" rIns="91425" bIns="91425" anchor="ctr" anchorCtr="0">
            <a:noAutofit/>
          </a:bodyPr>
          <a:lstStyle/>
          <a:p>
            <a:pPr lvl="0" rtl="0">
              <a:spcBef>
                <a:spcPts val="0"/>
              </a:spcBef>
              <a:buNone/>
            </a:pPr>
            <a:r>
              <a:rPr lang="en-US" sz="3000">
                <a:solidFill>
                  <a:srgbClr val="4E75A8"/>
                </a:solidFill>
                <a:latin typeface="Gloria Hallelujah"/>
                <a:ea typeface="Gloria Hallelujah"/>
                <a:cs typeface="Gloria Hallelujah"/>
                <a:sym typeface="Gloria Hallelujah"/>
              </a:rPr>
              <a:t>Select the best answer(s):</a:t>
            </a:r>
          </a:p>
        </p:txBody>
      </p:sp>
      <p:sp>
        <p:nvSpPr>
          <p:cNvPr id="323" name="Shape 323"/>
          <p:cNvSpPr txBox="1"/>
          <p:nvPr/>
        </p:nvSpPr>
        <p:spPr>
          <a:xfrm>
            <a:off x="7029875" y="5150800"/>
            <a:ext cx="3000000" cy="5465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SCOMP</a:t>
            </a:r>
          </a:p>
        </p:txBody>
      </p:sp>
      <p:sp>
        <p:nvSpPr>
          <p:cNvPr id="324" name="Shape 324"/>
          <p:cNvSpPr txBox="1"/>
          <p:nvPr/>
        </p:nvSpPr>
        <p:spPr>
          <a:xfrm>
            <a:off x="7029875" y="4214000"/>
            <a:ext cx="3000000" cy="5465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MacOS</a:t>
            </a:r>
          </a:p>
        </p:txBody>
      </p:sp>
      <p:sp>
        <p:nvSpPr>
          <p:cNvPr id="325" name="Shape 325"/>
          <p:cNvSpPr txBox="1"/>
          <p:nvPr/>
        </p:nvSpPr>
        <p:spPr>
          <a:xfrm>
            <a:off x="3385225" y="5118400"/>
            <a:ext cx="3000000" cy="6830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Windows</a:t>
            </a:r>
          </a:p>
        </p:txBody>
      </p:sp>
      <p:sp>
        <p:nvSpPr>
          <p:cNvPr id="326" name="Shape 326"/>
          <p:cNvSpPr txBox="1"/>
          <p:nvPr/>
        </p:nvSpPr>
        <p:spPr>
          <a:xfrm>
            <a:off x="3385225" y="4147700"/>
            <a:ext cx="3000000" cy="6830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SELinux</a:t>
            </a:r>
          </a:p>
        </p:txBody>
      </p:sp>
      <p:sp>
        <p:nvSpPr>
          <p:cNvPr id="327" name="Shape 327"/>
          <p:cNvSpPr/>
          <p:nvPr/>
        </p:nvSpPr>
        <p:spPr>
          <a:xfrm>
            <a:off x="2621775" y="42140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28" name="Shape 328"/>
          <p:cNvSpPr/>
          <p:nvPr/>
        </p:nvSpPr>
        <p:spPr>
          <a:xfrm>
            <a:off x="2621775" y="51007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29" name="Shape 329"/>
          <p:cNvSpPr/>
          <p:nvPr/>
        </p:nvSpPr>
        <p:spPr>
          <a:xfrm>
            <a:off x="6256300" y="42140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30" name="Shape 330"/>
          <p:cNvSpPr/>
          <p:nvPr/>
        </p:nvSpPr>
        <p:spPr>
          <a:xfrm>
            <a:off x="6256300" y="51346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Shape 336"/>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Trusted Computing Bases (TCB)</a:t>
            </a:r>
          </a:p>
        </p:txBody>
      </p:sp>
      <p:sp>
        <p:nvSpPr>
          <p:cNvPr id="337" name="Shape 337"/>
          <p:cNvSpPr txBox="1">
            <a:spLocks noGrp="1"/>
          </p:cNvSpPr>
          <p:nvPr>
            <p:ph type="body" idx="1"/>
          </p:nvPr>
        </p:nvSpPr>
        <p:spPr>
          <a:xfrm>
            <a:off x="677900" y="1219200"/>
            <a:ext cx="8428200" cy="11430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4E75A8"/>
                </a:solidFill>
              </a:rPr>
              <a:t>Revisiting Trusted Computing Base (TCB)</a:t>
            </a:r>
          </a:p>
        </p:txBody>
      </p:sp>
      <p:sp>
        <p:nvSpPr>
          <p:cNvPr id="338" name="Shape 338"/>
          <p:cNvSpPr txBox="1"/>
          <p:nvPr/>
        </p:nvSpPr>
        <p:spPr>
          <a:xfrm>
            <a:off x="3793775" y="1993250"/>
            <a:ext cx="7553699" cy="4249499"/>
          </a:xfrm>
          <a:prstGeom prst="rect">
            <a:avLst/>
          </a:prstGeom>
          <a:noFill/>
          <a:ln>
            <a:noFill/>
          </a:ln>
        </p:spPr>
        <p:txBody>
          <a:bodyPr lIns="91425" tIns="91425" rIns="91425" bIns="91425" anchor="ctr" anchorCtr="0">
            <a:noAutofit/>
          </a:bodyPr>
          <a:lstStyle/>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How do we know TCB can be trusted?</a:t>
            </a:r>
          </a:p>
          <a:p>
            <a:pPr marL="457200" lvl="0" indent="-419100" rtl="0">
              <a:spcBef>
                <a:spcPts val="0"/>
              </a:spcBef>
              <a:buClr>
                <a:srgbClr val="6B9462"/>
              </a:buClr>
              <a:buSzPct val="100000"/>
              <a:buFont typeface="Gloria Hallelujah"/>
              <a:buChar char="●"/>
            </a:pPr>
            <a:r>
              <a:rPr lang="en-US" sz="3000" b="1">
                <a:solidFill>
                  <a:srgbClr val="6B9462"/>
                </a:solidFill>
                <a:latin typeface="Gloria Hallelujah"/>
                <a:ea typeface="Gloria Hallelujah"/>
                <a:cs typeface="Gloria Hallelujah"/>
                <a:sym typeface="Gloria Hallelujah"/>
              </a:rPr>
              <a:t>Secure vs. trusted. vs high assurance</a:t>
            </a:r>
          </a:p>
          <a:p>
            <a:pPr marL="914400" lvl="1"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Set of all hardware and software trusted to operate securely</a:t>
            </a:r>
          </a:p>
          <a:p>
            <a:pPr marL="914400" lvl="1"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Required for all other trust in the system security policy</a:t>
            </a:r>
          </a:p>
        </p:txBody>
      </p:sp>
      <p:pic>
        <p:nvPicPr>
          <p:cNvPr id="339" name="Shape 339"/>
          <p:cNvPicPr preferRelativeResize="0"/>
          <p:nvPr/>
        </p:nvPicPr>
        <p:blipFill>
          <a:blip r:embed="rId3">
            <a:alphaModFix/>
          </a:blip>
          <a:stretch>
            <a:fillRect/>
          </a:stretch>
        </p:blipFill>
        <p:spPr>
          <a:xfrm rot="3254591">
            <a:off x="446550" y="3072217"/>
            <a:ext cx="3829624" cy="209156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Shape 34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Trusted Computing Bases (TCB)</a:t>
            </a:r>
          </a:p>
        </p:txBody>
      </p:sp>
      <p:sp>
        <p:nvSpPr>
          <p:cNvPr id="346" name="Shape 346"/>
          <p:cNvSpPr txBox="1">
            <a:spLocks noGrp="1"/>
          </p:cNvSpPr>
          <p:nvPr>
            <p:ph type="body" idx="1"/>
          </p:nvPr>
        </p:nvSpPr>
        <p:spPr>
          <a:xfrm>
            <a:off x="638725" y="1149500"/>
            <a:ext cx="4582200" cy="8639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4E75A8"/>
                </a:solidFill>
              </a:rPr>
              <a:t>Trusting Software:</a:t>
            </a:r>
          </a:p>
        </p:txBody>
      </p:sp>
      <p:sp>
        <p:nvSpPr>
          <p:cNvPr id="347" name="Shape 347"/>
          <p:cNvSpPr txBox="1"/>
          <p:nvPr/>
        </p:nvSpPr>
        <p:spPr>
          <a:xfrm>
            <a:off x="826225" y="2027050"/>
            <a:ext cx="11271300" cy="3945899"/>
          </a:xfrm>
          <a:prstGeom prst="rect">
            <a:avLst/>
          </a:prstGeom>
          <a:noFill/>
          <a:ln>
            <a:noFill/>
          </a:ln>
        </p:spPr>
        <p:txBody>
          <a:bodyPr lIns="91425" tIns="91425" rIns="91425" bIns="91425" anchor="ctr" anchorCtr="0">
            <a:noAutofit/>
          </a:bodyPr>
          <a:lstStyle/>
          <a:p>
            <a:pPr marL="457200" lvl="0" indent="-406400" rtl="0">
              <a:spcBef>
                <a:spcPts val="0"/>
              </a:spcBef>
              <a:buClr>
                <a:srgbClr val="6B9462"/>
              </a:buClr>
              <a:buSzPct val="100000"/>
              <a:buFont typeface="Gloria Hallelujah"/>
              <a:buChar char="●"/>
            </a:pPr>
            <a:r>
              <a:rPr lang="en-US" sz="2800" b="1">
                <a:solidFill>
                  <a:srgbClr val="6B9462"/>
                </a:solidFill>
                <a:latin typeface="Gloria Hallelujah"/>
                <a:ea typeface="Gloria Hallelujah"/>
                <a:cs typeface="Gloria Hallelujah"/>
                <a:sym typeface="Gloria Hallelujah"/>
              </a:rPr>
              <a:t>Functional correctness </a:t>
            </a:r>
          </a:p>
          <a:p>
            <a:pPr marL="1371600" lvl="2" indent="-2921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Does what it was designed to do</a:t>
            </a:r>
          </a:p>
          <a:p>
            <a:pPr marL="457200" lvl="0" indent="-406400" rtl="0">
              <a:spcBef>
                <a:spcPts val="0"/>
              </a:spcBef>
              <a:buClr>
                <a:schemeClr val="dk1"/>
              </a:buClr>
              <a:buSzPct val="100000"/>
              <a:buFont typeface="Gloria Hallelujah"/>
              <a:buChar char="●"/>
            </a:pPr>
            <a:r>
              <a:rPr lang="en-US" sz="2800" b="1">
                <a:solidFill>
                  <a:srgbClr val="6B9462"/>
                </a:solidFill>
                <a:latin typeface="Gloria Hallelujah"/>
                <a:ea typeface="Gloria Hallelujah"/>
                <a:cs typeface="Gloria Hallelujah"/>
                <a:sym typeface="Gloria Hallelujah"/>
              </a:rPr>
              <a:t>Maintains data integrity</a:t>
            </a:r>
            <a:r>
              <a:rPr lang="en-US" sz="2800">
                <a:solidFill>
                  <a:schemeClr val="dk1"/>
                </a:solidFill>
                <a:latin typeface="Gloria Hallelujah"/>
                <a:ea typeface="Gloria Hallelujah"/>
                <a:cs typeface="Gloria Hallelujah"/>
                <a:sym typeface="Gloria Hallelujah"/>
              </a:rPr>
              <a:t> </a:t>
            </a:r>
          </a:p>
          <a:p>
            <a:pPr marL="1371600" lvl="2" indent="-2921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Even for bad input</a:t>
            </a:r>
          </a:p>
          <a:p>
            <a:pPr marL="457200" lvl="0" indent="-406400" rtl="0">
              <a:spcBef>
                <a:spcPts val="0"/>
              </a:spcBef>
              <a:buClr>
                <a:srgbClr val="6B9462"/>
              </a:buClr>
              <a:buSzPct val="100000"/>
              <a:buFont typeface="Gloria Hallelujah"/>
              <a:buChar char="●"/>
            </a:pPr>
            <a:r>
              <a:rPr lang="en-US" sz="2800" b="1">
                <a:solidFill>
                  <a:srgbClr val="6B9462"/>
                </a:solidFill>
                <a:latin typeface="Gloria Hallelujah"/>
                <a:ea typeface="Gloria Hallelujah"/>
                <a:cs typeface="Gloria Hallelujah"/>
                <a:sym typeface="Gloria Hallelujah"/>
              </a:rPr>
              <a:t>Protects disclosure of sensitive data</a:t>
            </a:r>
          </a:p>
          <a:p>
            <a:pPr marL="1371600" lvl="2" indent="-2921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Does not pass to untrusted software</a:t>
            </a:r>
          </a:p>
          <a:p>
            <a:pPr marL="457200" lvl="0" indent="-406400" rtl="0">
              <a:spcBef>
                <a:spcPts val="0"/>
              </a:spcBef>
              <a:buClr>
                <a:srgbClr val="6B9462"/>
              </a:buClr>
              <a:buSzPct val="100000"/>
              <a:buFont typeface="Gloria Hallelujah"/>
              <a:buChar char="●"/>
            </a:pPr>
            <a:r>
              <a:rPr lang="en-US" sz="2800" b="1">
                <a:solidFill>
                  <a:srgbClr val="6B9462"/>
                </a:solidFill>
                <a:latin typeface="Gloria Hallelujah"/>
                <a:ea typeface="Gloria Hallelujah"/>
                <a:cs typeface="Gloria Hallelujah"/>
                <a:sym typeface="Gloria Hallelujah"/>
              </a:rPr>
              <a:t>Confidence </a:t>
            </a:r>
          </a:p>
          <a:p>
            <a:pPr marL="1371600" lvl="2" indent="-2921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Experts analyze program &amp; assure trust</a:t>
            </a:r>
          </a:p>
          <a:p>
            <a:pPr marL="457200" lvl="0" indent="-406400" rtl="0">
              <a:spcBef>
                <a:spcPts val="0"/>
              </a:spcBef>
              <a:buClr>
                <a:srgbClr val="6B9462"/>
              </a:buClr>
              <a:buSzPct val="100000"/>
              <a:buFont typeface="Gloria Hallelujah"/>
              <a:buChar char="●"/>
            </a:pPr>
            <a:r>
              <a:rPr lang="en-US" sz="2800" b="1">
                <a:solidFill>
                  <a:srgbClr val="6B9462"/>
                </a:solidFill>
                <a:latin typeface="Gloria Hallelujah"/>
                <a:ea typeface="Gloria Hallelujah"/>
                <a:cs typeface="Gloria Hallelujah"/>
                <a:sym typeface="Gloria Hallelujah"/>
              </a:rPr>
              <a:t>Statement giving security we expect system to enforce</a:t>
            </a:r>
          </a:p>
          <a:p>
            <a:pPr marL="1371600" lvl="2" indent="-292100" rtl="0">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Do this formally when and where possible</a:t>
            </a:r>
          </a:p>
        </p:txBody>
      </p:sp>
      <p:pic>
        <p:nvPicPr>
          <p:cNvPr id="348" name="Shape 348"/>
          <p:cNvPicPr preferRelativeResize="0"/>
          <p:nvPr/>
        </p:nvPicPr>
        <p:blipFill>
          <a:blip r:embed="rId3">
            <a:alphaModFix/>
          </a:blip>
          <a:stretch>
            <a:fillRect/>
          </a:stretch>
        </p:blipFill>
        <p:spPr>
          <a:xfrm rot="2079008">
            <a:off x="8471567" y="1857528"/>
            <a:ext cx="3002017" cy="1639567"/>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Shape 35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TCB Design Principles</a:t>
            </a:r>
          </a:p>
        </p:txBody>
      </p:sp>
      <p:sp>
        <p:nvSpPr>
          <p:cNvPr id="355" name="Shape 355"/>
          <p:cNvSpPr txBox="1">
            <a:spLocks noGrp="1"/>
          </p:cNvSpPr>
          <p:nvPr>
            <p:ph type="body" idx="1"/>
          </p:nvPr>
        </p:nvSpPr>
        <p:spPr>
          <a:xfrm>
            <a:off x="658375" y="1199600"/>
            <a:ext cx="5225999" cy="4904699"/>
          </a:xfrm>
          <a:prstGeom prst="rect">
            <a:avLst/>
          </a:prstGeom>
        </p:spPr>
        <p:txBody>
          <a:bodyPr lIns="117825" tIns="117825" rIns="117825" bIns="117825" anchor="t" anchorCtr="0">
            <a:noAutofit/>
          </a:bodyPr>
          <a:lstStyle/>
          <a:p>
            <a:pPr marL="457200" lvl="0" indent="-228600" rtl="0">
              <a:lnSpc>
                <a:spcPct val="115000"/>
              </a:lnSpc>
              <a:spcBef>
                <a:spcPts val="0"/>
              </a:spcBef>
              <a:buClr>
                <a:srgbClr val="4E75A8"/>
              </a:buClr>
              <a:buSzPct val="100000"/>
            </a:pPr>
            <a:r>
              <a:rPr lang="en-US" sz="2800" b="1">
                <a:solidFill>
                  <a:srgbClr val="4E75A8"/>
                </a:solidFill>
              </a:rPr>
              <a:t>Least privilege for</a:t>
            </a:r>
          </a:p>
          <a:p>
            <a:pPr marL="0" lvl="0" indent="457200" rtl="0">
              <a:lnSpc>
                <a:spcPct val="115000"/>
              </a:lnSpc>
              <a:spcBef>
                <a:spcPts val="0"/>
              </a:spcBef>
              <a:buNone/>
            </a:pPr>
            <a:r>
              <a:rPr lang="en-US" sz="2800" b="1">
                <a:solidFill>
                  <a:srgbClr val="4E75A8"/>
                </a:solidFill>
              </a:rPr>
              <a:t>users &amp; programs</a:t>
            </a:r>
          </a:p>
          <a:p>
            <a:pPr marL="457200" lvl="0" indent="-228600" rtl="0">
              <a:lnSpc>
                <a:spcPct val="115000"/>
              </a:lnSpc>
              <a:spcBef>
                <a:spcPts val="0"/>
              </a:spcBef>
              <a:buClr>
                <a:srgbClr val="4E75A8"/>
              </a:buClr>
              <a:buSzPct val="100000"/>
            </a:pPr>
            <a:r>
              <a:rPr lang="en-US" sz="2800" b="1">
                <a:solidFill>
                  <a:srgbClr val="4E75A8"/>
                </a:solidFill>
              </a:rPr>
              <a:t>Economy </a:t>
            </a:r>
          </a:p>
          <a:p>
            <a:pPr marL="914400" lvl="1" indent="-228600" rtl="0">
              <a:lnSpc>
                <a:spcPct val="115000"/>
              </a:lnSpc>
              <a:spcBef>
                <a:spcPts val="0"/>
              </a:spcBef>
              <a:buClr>
                <a:schemeClr val="dk1"/>
              </a:buClr>
              <a:buSzPct val="100000"/>
            </a:pPr>
            <a:r>
              <a:rPr lang="en-US" sz="2800">
                <a:solidFill>
                  <a:schemeClr val="dk1"/>
                </a:solidFill>
              </a:rPr>
              <a:t>Keep trusted code small as possible, easier to analyze &amp; test</a:t>
            </a:r>
          </a:p>
          <a:p>
            <a:pPr marL="457200" lvl="0" indent="-228600" rtl="0">
              <a:lnSpc>
                <a:spcPct val="115000"/>
              </a:lnSpc>
              <a:spcBef>
                <a:spcPts val="0"/>
              </a:spcBef>
              <a:buClr>
                <a:srgbClr val="4E75A8"/>
              </a:buClr>
              <a:buSzPct val="100000"/>
            </a:pPr>
            <a:r>
              <a:rPr lang="en-US" sz="2800" b="1">
                <a:solidFill>
                  <a:srgbClr val="4E75A8"/>
                </a:solidFill>
              </a:rPr>
              <a:t>Open design </a:t>
            </a:r>
          </a:p>
          <a:p>
            <a:pPr marL="914400" lvl="1" indent="-228600" rtl="0">
              <a:lnSpc>
                <a:spcPct val="115000"/>
              </a:lnSpc>
              <a:spcBef>
                <a:spcPts val="0"/>
              </a:spcBef>
              <a:buClr>
                <a:schemeClr val="dk1"/>
              </a:buClr>
              <a:buSzPct val="100000"/>
            </a:pPr>
            <a:r>
              <a:rPr lang="en-US" sz="2800">
                <a:solidFill>
                  <a:schemeClr val="dk1"/>
                </a:solidFill>
              </a:rPr>
              <a:t>Security by obscurity does not work</a:t>
            </a:r>
          </a:p>
        </p:txBody>
      </p:sp>
      <p:sp>
        <p:nvSpPr>
          <p:cNvPr id="356" name="Shape 356"/>
          <p:cNvSpPr txBox="1"/>
          <p:nvPr/>
        </p:nvSpPr>
        <p:spPr>
          <a:xfrm>
            <a:off x="6223825" y="1200950"/>
            <a:ext cx="5425799" cy="4828200"/>
          </a:xfrm>
          <a:prstGeom prst="rect">
            <a:avLst/>
          </a:prstGeom>
          <a:noFill/>
          <a:ln>
            <a:noFill/>
          </a:ln>
        </p:spPr>
        <p:txBody>
          <a:bodyPr lIns="91425" tIns="91425" rIns="91425" bIns="91425" anchor="ctr" anchorCtr="0">
            <a:noAutofit/>
          </a:bodyPr>
          <a:lstStyle/>
          <a:p>
            <a:pPr marL="457200" lvl="0" indent="-406400" rtl="0">
              <a:lnSpc>
                <a:spcPct val="115000"/>
              </a:lnSpc>
              <a:spcBef>
                <a:spcPts val="0"/>
              </a:spcBef>
              <a:buClr>
                <a:srgbClr val="4E75A8"/>
              </a:buClr>
              <a:buSzPct val="100000"/>
              <a:buFont typeface="Gloria Hallelujah"/>
              <a:buChar char="●"/>
            </a:pPr>
            <a:r>
              <a:rPr lang="en-US" sz="2800" b="1">
                <a:solidFill>
                  <a:srgbClr val="4E75A8"/>
                </a:solidFill>
                <a:latin typeface="Gloria Hallelujah"/>
                <a:ea typeface="Gloria Hallelujah"/>
                <a:cs typeface="Gloria Hallelujah"/>
                <a:sym typeface="Gloria Hallelujah"/>
              </a:rPr>
              <a:t>Complete mediation </a:t>
            </a:r>
          </a:p>
          <a:p>
            <a:pPr marL="914400" lvl="1"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Every access checked, attempts to bypass must be prevented</a:t>
            </a:r>
          </a:p>
          <a:p>
            <a:pPr marL="457200" lvl="0" indent="-406400" rtl="0">
              <a:lnSpc>
                <a:spcPct val="115000"/>
              </a:lnSpc>
              <a:spcBef>
                <a:spcPts val="0"/>
              </a:spcBef>
              <a:buClr>
                <a:srgbClr val="4E75A8"/>
              </a:buClr>
              <a:buSzPct val="100000"/>
              <a:buFont typeface="Gloria Hallelujah"/>
              <a:buChar char="●"/>
            </a:pPr>
            <a:r>
              <a:rPr lang="en-US" sz="2800" b="1">
                <a:solidFill>
                  <a:srgbClr val="4E75A8"/>
                </a:solidFill>
                <a:latin typeface="Gloria Hallelujah"/>
                <a:ea typeface="Gloria Hallelujah"/>
                <a:cs typeface="Gloria Hallelujah"/>
                <a:sym typeface="Gloria Hallelujah"/>
              </a:rPr>
              <a:t>Fail-safe defaults</a:t>
            </a:r>
          </a:p>
          <a:p>
            <a:pPr marL="914400" lvl="1"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Default deny</a:t>
            </a:r>
          </a:p>
          <a:p>
            <a:pPr marL="457200" lvl="0" indent="-406400" rtl="0">
              <a:lnSpc>
                <a:spcPct val="115000"/>
              </a:lnSpc>
              <a:spcBef>
                <a:spcPts val="0"/>
              </a:spcBef>
              <a:buClr>
                <a:srgbClr val="4E75A8"/>
              </a:buClr>
              <a:buSzPct val="100000"/>
              <a:buFont typeface="Gloria Hallelujah"/>
              <a:buChar char="●"/>
            </a:pPr>
            <a:r>
              <a:rPr lang="en-US" sz="2800" b="1">
                <a:solidFill>
                  <a:srgbClr val="4E75A8"/>
                </a:solidFill>
                <a:latin typeface="Gloria Hallelujah"/>
                <a:ea typeface="Gloria Hallelujah"/>
                <a:cs typeface="Gloria Hallelujah"/>
                <a:sym typeface="Gloria Hallelujah"/>
              </a:rPr>
              <a:t>Ease of use </a:t>
            </a:r>
          </a:p>
          <a:p>
            <a:pPr marL="914400" lvl="1" indent="-406400" rtl="0">
              <a:lnSpc>
                <a:spcPct val="115000"/>
              </a:lnSpc>
              <a:spcBef>
                <a:spcPts val="0"/>
              </a:spcBef>
              <a:buClr>
                <a:schemeClr val="dk1"/>
              </a:buClr>
              <a:buSzPct val="100000"/>
              <a:buFont typeface="Gloria Hallelujah"/>
              <a:buChar char="○"/>
            </a:pPr>
            <a:r>
              <a:rPr lang="en-US" sz="2800">
                <a:solidFill>
                  <a:schemeClr val="dk1"/>
                </a:solidFill>
                <a:latin typeface="Gloria Hallelujah"/>
                <a:ea typeface="Gloria Hallelujah"/>
                <a:cs typeface="Gloria Hallelujah"/>
                <a:sym typeface="Gloria Hallelujah"/>
              </a:rPr>
              <a:t>Users avoid security that gets in their way</a:t>
            </a:r>
          </a:p>
        </p:txBody>
      </p:sp>
      <p:cxnSp>
        <p:nvCxnSpPr>
          <p:cNvPr id="357" name="Shape 357"/>
          <p:cNvCxnSpPr/>
          <p:nvPr/>
        </p:nvCxnSpPr>
        <p:spPr>
          <a:xfrm>
            <a:off x="5841441" y="1371600"/>
            <a:ext cx="0" cy="4800300"/>
          </a:xfrm>
          <a:prstGeom prst="straightConnector1">
            <a:avLst/>
          </a:prstGeom>
          <a:noFill/>
          <a:ln w="76200" cap="flat" cmpd="sng">
            <a:solidFill>
              <a:srgbClr val="6B9462"/>
            </a:solidFill>
            <a:prstDash val="dot"/>
            <a:round/>
            <a:headEnd type="none" w="lg" len="lg"/>
            <a:tailEnd type="none" w="lg" len="lg"/>
          </a:ln>
        </p:spPr>
      </p:cxn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Shape 363"/>
          <p:cNvSpPr txBox="1">
            <a:spLocks noGrp="1"/>
          </p:cNvSpPr>
          <p:nvPr>
            <p:ph type="title"/>
          </p:nvPr>
        </p:nvSpPr>
        <p:spPr>
          <a:xfrm>
            <a:off x="2769695" y="509200"/>
            <a:ext cx="5292299"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Least Privilege Quiz</a:t>
            </a:r>
          </a:p>
        </p:txBody>
      </p:sp>
      <p:sp>
        <p:nvSpPr>
          <p:cNvPr id="364" name="Shape 364"/>
          <p:cNvSpPr txBox="1">
            <a:spLocks noGrp="1"/>
          </p:cNvSpPr>
          <p:nvPr>
            <p:ph type="body" idx="1"/>
          </p:nvPr>
        </p:nvSpPr>
        <p:spPr>
          <a:xfrm>
            <a:off x="723500" y="2171525"/>
            <a:ext cx="10618499" cy="1585799"/>
          </a:xfrm>
          <a:prstGeom prst="rect">
            <a:avLst/>
          </a:prstGeom>
        </p:spPr>
        <p:txBody>
          <a:bodyPr lIns="117825" tIns="117825" rIns="117825" bIns="117825" anchor="t" anchorCtr="0">
            <a:noAutofit/>
          </a:bodyPr>
          <a:lstStyle/>
          <a:p>
            <a:pPr marL="0" lvl="0" indent="0" rtl="0">
              <a:lnSpc>
                <a:spcPct val="100000"/>
              </a:lnSpc>
              <a:spcBef>
                <a:spcPts val="0"/>
              </a:spcBef>
              <a:buSzPct val="36666"/>
              <a:buFont typeface="Arial"/>
              <a:buNone/>
            </a:pPr>
            <a:r>
              <a:rPr lang="en-US" sz="3000">
                <a:solidFill>
                  <a:schemeClr val="dk1"/>
                </a:solidFill>
              </a:rPr>
              <a:t>Least privilege is useful for damage containment when something goes wrong. Is this principle applicable to a TCB that must be trusted?</a:t>
            </a:r>
          </a:p>
        </p:txBody>
      </p:sp>
      <p:pic>
        <p:nvPicPr>
          <p:cNvPr id="365" name="Shape 365"/>
          <p:cNvPicPr preferRelativeResize="0"/>
          <p:nvPr/>
        </p:nvPicPr>
        <p:blipFill>
          <a:blip r:embed="rId3">
            <a:alphaModFix/>
          </a:blip>
          <a:stretch>
            <a:fillRect/>
          </a:stretch>
        </p:blipFill>
        <p:spPr>
          <a:xfrm>
            <a:off x="952096" y="308746"/>
            <a:ext cx="1617449" cy="1785496"/>
          </a:xfrm>
          <a:prstGeom prst="rect">
            <a:avLst/>
          </a:prstGeom>
          <a:noFill/>
          <a:ln>
            <a:noFill/>
          </a:ln>
        </p:spPr>
      </p:pic>
      <p:sp>
        <p:nvSpPr>
          <p:cNvPr id="366" name="Shape 366"/>
          <p:cNvSpPr txBox="1"/>
          <p:nvPr/>
        </p:nvSpPr>
        <p:spPr>
          <a:xfrm>
            <a:off x="2769700" y="1215475"/>
            <a:ext cx="6497699" cy="853799"/>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Select the best answer:</a:t>
            </a:r>
          </a:p>
        </p:txBody>
      </p:sp>
      <p:sp>
        <p:nvSpPr>
          <p:cNvPr id="367" name="Shape 367"/>
          <p:cNvSpPr txBox="1"/>
          <p:nvPr/>
        </p:nvSpPr>
        <p:spPr>
          <a:xfrm>
            <a:off x="2286500" y="5192875"/>
            <a:ext cx="9055500" cy="1143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Yes, because TCB only provides high assurance and not a guarantee</a:t>
            </a:r>
          </a:p>
        </p:txBody>
      </p:sp>
      <p:sp>
        <p:nvSpPr>
          <p:cNvPr id="368" name="Shape 368"/>
          <p:cNvSpPr txBox="1"/>
          <p:nvPr/>
        </p:nvSpPr>
        <p:spPr>
          <a:xfrm>
            <a:off x="2286500" y="3834600"/>
            <a:ext cx="8487600" cy="1143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No, because a TCB is guaranteed to function correctly</a:t>
            </a:r>
          </a:p>
        </p:txBody>
      </p:sp>
      <p:sp>
        <p:nvSpPr>
          <p:cNvPr id="369" name="Shape 369"/>
          <p:cNvSpPr/>
          <p:nvPr/>
        </p:nvSpPr>
        <p:spPr>
          <a:xfrm>
            <a:off x="1499375" y="40010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70" name="Shape 370"/>
          <p:cNvSpPr/>
          <p:nvPr/>
        </p:nvSpPr>
        <p:spPr>
          <a:xfrm>
            <a:off x="1499375" y="51923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Shape 376"/>
          <p:cNvSpPr txBox="1">
            <a:spLocks noGrp="1"/>
          </p:cNvSpPr>
          <p:nvPr>
            <p:ph type="title"/>
          </p:nvPr>
        </p:nvSpPr>
        <p:spPr>
          <a:xfrm>
            <a:off x="3065796" y="647883"/>
            <a:ext cx="8266932" cy="1143000"/>
          </a:xfrm>
          <a:prstGeom prst="rect">
            <a:avLst/>
          </a:prstGeom>
        </p:spPr>
        <p:txBody>
          <a:bodyPr lIns="117825" tIns="117825" rIns="117825" bIns="117825" anchor="ctr" anchorCtr="0">
            <a:noAutofit/>
          </a:bodyPr>
          <a:lstStyle/>
          <a:p>
            <a:pPr lvl="0" algn="l" rtl="0">
              <a:spcBef>
                <a:spcPts val="0"/>
              </a:spcBef>
              <a:buNone/>
            </a:pPr>
            <a:r>
              <a:rPr lang="en-US" dirty="0">
                <a:solidFill>
                  <a:srgbClr val="9B37AA"/>
                </a:solidFill>
              </a:rPr>
              <a:t>TCB High Assurance Quiz</a:t>
            </a:r>
          </a:p>
        </p:txBody>
      </p:sp>
      <p:sp>
        <p:nvSpPr>
          <p:cNvPr id="377" name="Shape 377"/>
          <p:cNvSpPr txBox="1">
            <a:spLocks noGrp="1"/>
          </p:cNvSpPr>
          <p:nvPr>
            <p:ph type="body" idx="1"/>
          </p:nvPr>
        </p:nvSpPr>
        <p:spPr>
          <a:xfrm>
            <a:off x="1120300" y="2441962"/>
            <a:ext cx="9775500" cy="1551599"/>
          </a:xfrm>
          <a:prstGeom prst="rect">
            <a:avLst/>
          </a:prstGeom>
        </p:spPr>
        <p:txBody>
          <a:bodyPr lIns="117825" tIns="117825" rIns="117825" bIns="117825" anchor="t" anchorCtr="0">
            <a:noAutofit/>
          </a:bodyPr>
          <a:lstStyle/>
          <a:p>
            <a:pPr marL="0" lvl="0" indent="0" rtl="0">
              <a:lnSpc>
                <a:spcPct val="100000"/>
              </a:lnSpc>
              <a:spcBef>
                <a:spcPts val="0"/>
              </a:spcBef>
              <a:buSzPct val="36666"/>
              <a:buFont typeface="Arial"/>
              <a:buNone/>
            </a:pPr>
            <a:r>
              <a:rPr lang="en-US" sz="3000">
                <a:solidFill>
                  <a:schemeClr val="dk1"/>
                </a:solidFill>
              </a:rPr>
              <a:t>A TCB vendor claims its proprietary techniques help ensure high assurance, but cannot be disclosed. What principle does it violate?</a:t>
            </a:r>
          </a:p>
        </p:txBody>
      </p:sp>
      <p:pic>
        <p:nvPicPr>
          <p:cNvPr id="378" name="Shape 378"/>
          <p:cNvPicPr preferRelativeResize="0"/>
          <p:nvPr/>
        </p:nvPicPr>
        <p:blipFill>
          <a:blip r:embed="rId3">
            <a:alphaModFix/>
          </a:blip>
          <a:stretch>
            <a:fillRect/>
          </a:stretch>
        </p:blipFill>
        <p:spPr>
          <a:xfrm>
            <a:off x="1120296" y="497546"/>
            <a:ext cx="1617449" cy="1785496"/>
          </a:xfrm>
          <a:prstGeom prst="rect">
            <a:avLst/>
          </a:prstGeom>
          <a:noFill/>
          <a:ln>
            <a:noFill/>
          </a:ln>
        </p:spPr>
      </p:pic>
      <p:sp>
        <p:nvSpPr>
          <p:cNvPr id="379" name="Shape 379"/>
          <p:cNvSpPr txBox="1"/>
          <p:nvPr/>
        </p:nvSpPr>
        <p:spPr>
          <a:xfrm>
            <a:off x="3084750" y="1609175"/>
            <a:ext cx="6502799" cy="5604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Select the best answer:</a:t>
            </a:r>
          </a:p>
        </p:txBody>
      </p:sp>
      <p:sp>
        <p:nvSpPr>
          <p:cNvPr id="380" name="Shape 380"/>
          <p:cNvSpPr txBox="1"/>
          <p:nvPr/>
        </p:nvSpPr>
        <p:spPr>
          <a:xfrm>
            <a:off x="4165725" y="5327750"/>
            <a:ext cx="3000000" cy="5604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Open design</a:t>
            </a:r>
          </a:p>
        </p:txBody>
      </p:sp>
      <p:sp>
        <p:nvSpPr>
          <p:cNvPr id="381" name="Shape 381"/>
          <p:cNvSpPr txBox="1"/>
          <p:nvPr/>
        </p:nvSpPr>
        <p:spPr>
          <a:xfrm>
            <a:off x="4165725" y="4223600"/>
            <a:ext cx="4161599" cy="9219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Complete mediation</a:t>
            </a:r>
          </a:p>
        </p:txBody>
      </p:sp>
      <p:sp>
        <p:nvSpPr>
          <p:cNvPr id="382" name="Shape 382"/>
          <p:cNvSpPr/>
          <p:nvPr/>
        </p:nvSpPr>
        <p:spPr>
          <a:xfrm>
            <a:off x="3370600" y="44353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83" name="Shape 383"/>
          <p:cNvSpPr/>
          <p:nvPr/>
        </p:nvSpPr>
        <p:spPr>
          <a:xfrm>
            <a:off x="3370600" y="53277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Shape 389"/>
          <p:cNvSpPr txBox="1">
            <a:spLocks noGrp="1"/>
          </p:cNvSpPr>
          <p:nvPr>
            <p:ph type="title"/>
          </p:nvPr>
        </p:nvSpPr>
        <p:spPr>
          <a:xfrm>
            <a:off x="2694871" y="662275"/>
            <a:ext cx="6468900" cy="1143000"/>
          </a:xfrm>
          <a:prstGeom prst="rect">
            <a:avLst/>
          </a:prstGeom>
        </p:spPr>
        <p:txBody>
          <a:bodyPr lIns="117825" tIns="117825" rIns="117825" bIns="117825" anchor="ctr" anchorCtr="0">
            <a:noAutofit/>
          </a:bodyPr>
          <a:lstStyle/>
          <a:p>
            <a:pPr lvl="0" algn="l" rtl="0">
              <a:spcBef>
                <a:spcPts val="0"/>
              </a:spcBef>
              <a:buNone/>
            </a:pPr>
            <a:r>
              <a:rPr lang="en-US"/>
              <a:t>Design Principle</a:t>
            </a:r>
            <a:r>
              <a:rPr lang="en-US">
                <a:solidFill>
                  <a:srgbClr val="9B37AA"/>
                </a:solidFill>
              </a:rPr>
              <a:t> Quiz</a:t>
            </a:r>
          </a:p>
        </p:txBody>
      </p:sp>
      <p:sp>
        <p:nvSpPr>
          <p:cNvPr id="390" name="Shape 390"/>
          <p:cNvSpPr txBox="1">
            <a:spLocks noGrp="1"/>
          </p:cNvSpPr>
          <p:nvPr>
            <p:ph type="body" idx="1"/>
          </p:nvPr>
        </p:nvSpPr>
        <p:spPr>
          <a:xfrm>
            <a:off x="838175" y="2350700"/>
            <a:ext cx="10363200" cy="15156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A home wireless router comes with a setting that does not encrypt traffic unless security settings are explicitly enabled. This violates...</a:t>
            </a:r>
          </a:p>
          <a:p>
            <a:pPr marL="457200" lvl="0" indent="0" rtl="0">
              <a:lnSpc>
                <a:spcPct val="100000"/>
              </a:lnSpc>
              <a:spcBef>
                <a:spcPts val="0"/>
              </a:spcBef>
              <a:buNone/>
            </a:pPr>
            <a:endParaRPr sz="3000">
              <a:solidFill>
                <a:schemeClr val="dk1"/>
              </a:solidFill>
            </a:endParaRPr>
          </a:p>
        </p:txBody>
      </p:sp>
      <p:pic>
        <p:nvPicPr>
          <p:cNvPr id="391" name="Shape 391"/>
          <p:cNvPicPr preferRelativeResize="0"/>
          <p:nvPr/>
        </p:nvPicPr>
        <p:blipFill>
          <a:blip r:embed="rId3">
            <a:alphaModFix/>
          </a:blip>
          <a:stretch>
            <a:fillRect/>
          </a:stretch>
        </p:blipFill>
        <p:spPr>
          <a:xfrm>
            <a:off x="763796" y="509871"/>
            <a:ext cx="1617449" cy="1785496"/>
          </a:xfrm>
          <a:prstGeom prst="rect">
            <a:avLst/>
          </a:prstGeom>
          <a:noFill/>
          <a:ln>
            <a:noFill/>
          </a:ln>
        </p:spPr>
      </p:pic>
      <p:sp>
        <p:nvSpPr>
          <p:cNvPr id="392" name="Shape 392"/>
          <p:cNvSpPr txBox="1"/>
          <p:nvPr/>
        </p:nvSpPr>
        <p:spPr>
          <a:xfrm>
            <a:off x="2768000" y="1543675"/>
            <a:ext cx="5161800" cy="6660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Select the best answer:</a:t>
            </a:r>
          </a:p>
        </p:txBody>
      </p:sp>
      <p:sp>
        <p:nvSpPr>
          <p:cNvPr id="393" name="Shape 393"/>
          <p:cNvSpPr txBox="1"/>
          <p:nvPr/>
        </p:nvSpPr>
        <p:spPr>
          <a:xfrm>
            <a:off x="3512700" y="5308675"/>
            <a:ext cx="7452600" cy="666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Fail-safe default principle</a:t>
            </a:r>
          </a:p>
        </p:txBody>
      </p:sp>
      <p:sp>
        <p:nvSpPr>
          <p:cNvPr id="394" name="Shape 394"/>
          <p:cNvSpPr txBox="1"/>
          <p:nvPr/>
        </p:nvSpPr>
        <p:spPr>
          <a:xfrm>
            <a:off x="3512700" y="4287975"/>
            <a:ext cx="5338199" cy="666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Ease of use principle</a:t>
            </a:r>
          </a:p>
        </p:txBody>
      </p:sp>
      <p:sp>
        <p:nvSpPr>
          <p:cNvPr id="395" name="Shape 395"/>
          <p:cNvSpPr/>
          <p:nvPr/>
        </p:nvSpPr>
        <p:spPr>
          <a:xfrm>
            <a:off x="2656800" y="42956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96" name="Shape 396"/>
          <p:cNvSpPr/>
          <p:nvPr/>
        </p:nvSpPr>
        <p:spPr>
          <a:xfrm>
            <a:off x="2656800" y="53163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402" name="Shape 402"/>
          <p:cNvPicPr preferRelativeResize="0"/>
          <p:nvPr/>
        </p:nvPicPr>
        <p:blipFill>
          <a:blip r:embed="rId3">
            <a:alphaModFix/>
          </a:blip>
          <a:stretch>
            <a:fillRect/>
          </a:stretch>
        </p:blipFill>
        <p:spPr>
          <a:xfrm>
            <a:off x="493578" y="1659074"/>
            <a:ext cx="3933399" cy="4746299"/>
          </a:xfrm>
          <a:prstGeom prst="rect">
            <a:avLst/>
          </a:prstGeom>
          <a:noFill/>
          <a:ln>
            <a:noFill/>
          </a:ln>
        </p:spPr>
      </p:pic>
      <p:sp>
        <p:nvSpPr>
          <p:cNvPr id="403" name="Shape 403"/>
          <p:cNvSpPr txBox="1">
            <a:spLocks noGrp="1"/>
          </p:cNvSpPr>
          <p:nvPr>
            <p:ph type="title"/>
          </p:nvPr>
        </p:nvSpPr>
        <p:spPr>
          <a:xfrm>
            <a:off x="914400" y="468375"/>
            <a:ext cx="10363200" cy="1143000"/>
          </a:xfrm>
          <a:prstGeom prst="rect">
            <a:avLst/>
          </a:prstGeom>
        </p:spPr>
        <p:txBody>
          <a:bodyPr lIns="117825" tIns="117825" rIns="117825" bIns="117825" anchor="ctr" anchorCtr="0">
            <a:noAutofit/>
          </a:bodyPr>
          <a:lstStyle/>
          <a:p>
            <a:pPr lvl="0" rtl="0">
              <a:lnSpc>
                <a:spcPct val="100000"/>
              </a:lnSpc>
              <a:spcBef>
                <a:spcPts val="0"/>
              </a:spcBef>
              <a:buNone/>
            </a:pPr>
            <a:r>
              <a:rPr lang="en-US">
                <a:solidFill>
                  <a:srgbClr val="9B37AA"/>
                </a:solidFill>
              </a:rPr>
              <a:t>How Do We Build a TCB:</a:t>
            </a:r>
            <a:r>
              <a:rPr lang="en-US"/>
              <a:t/>
            </a:r>
            <a:br>
              <a:rPr lang="en-US"/>
            </a:br>
            <a:r>
              <a:rPr lang="en-US">
                <a:solidFill>
                  <a:srgbClr val="4E75A8"/>
                </a:solidFill>
              </a:rPr>
              <a:t>Support Key Security Features</a:t>
            </a:r>
          </a:p>
        </p:txBody>
      </p:sp>
      <p:sp>
        <p:nvSpPr>
          <p:cNvPr id="404" name="Shape 404"/>
          <p:cNvSpPr txBox="1">
            <a:spLocks noGrp="1"/>
          </p:cNvSpPr>
          <p:nvPr>
            <p:ph type="body" idx="1"/>
          </p:nvPr>
        </p:nvSpPr>
        <p:spPr>
          <a:xfrm>
            <a:off x="3769475" y="1922925"/>
            <a:ext cx="7906499" cy="4218600"/>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pPr>
            <a:r>
              <a:rPr lang="en-US" sz="3000" b="1">
                <a:solidFill>
                  <a:srgbClr val="6B9462"/>
                </a:solidFill>
              </a:rPr>
              <a:t>Must implement certain security relevant functions</a:t>
            </a:r>
          </a:p>
          <a:p>
            <a:pPr marL="1371600" lvl="2" indent="-228600" rtl="0">
              <a:lnSpc>
                <a:spcPct val="100000"/>
              </a:lnSpc>
              <a:spcBef>
                <a:spcPts val="0"/>
              </a:spcBef>
              <a:buClr>
                <a:schemeClr val="dk1"/>
              </a:buClr>
              <a:buSzPct val="100000"/>
            </a:pPr>
            <a:r>
              <a:rPr lang="en-US" sz="3000">
                <a:solidFill>
                  <a:schemeClr val="dk1"/>
                </a:solidFill>
              </a:rPr>
              <a:t>Authentication</a:t>
            </a:r>
          </a:p>
          <a:p>
            <a:pPr marL="1371600" lvl="2" indent="-228600" rtl="0">
              <a:lnSpc>
                <a:spcPct val="100000"/>
              </a:lnSpc>
              <a:spcBef>
                <a:spcPts val="0"/>
              </a:spcBef>
              <a:buClr>
                <a:schemeClr val="dk1"/>
              </a:buClr>
              <a:buSzPct val="100000"/>
            </a:pPr>
            <a:r>
              <a:rPr lang="en-US" sz="3000">
                <a:solidFill>
                  <a:schemeClr val="dk1"/>
                </a:solidFill>
              </a:rPr>
              <a:t>Access control to files &amp; general objects</a:t>
            </a:r>
          </a:p>
          <a:p>
            <a:pPr marL="1371600" lvl="2" indent="-228600" rtl="0">
              <a:lnSpc>
                <a:spcPct val="100000"/>
              </a:lnSpc>
              <a:spcBef>
                <a:spcPts val="0"/>
              </a:spcBef>
              <a:buClr>
                <a:schemeClr val="dk1"/>
              </a:buClr>
              <a:buSzPct val="100000"/>
            </a:pPr>
            <a:r>
              <a:rPr lang="en-US" sz="3000">
                <a:solidFill>
                  <a:schemeClr val="dk1"/>
                </a:solidFill>
              </a:rPr>
              <a:t>Mandatory access control (SELinux)</a:t>
            </a:r>
          </a:p>
          <a:p>
            <a:pPr marL="1371600" lvl="2" indent="-228600" rtl="0">
              <a:lnSpc>
                <a:spcPct val="100000"/>
              </a:lnSpc>
              <a:spcBef>
                <a:spcPts val="0"/>
              </a:spcBef>
              <a:buClr>
                <a:schemeClr val="dk1"/>
              </a:buClr>
              <a:buSzPct val="100000"/>
            </a:pPr>
            <a:r>
              <a:rPr lang="en-US" sz="3000">
                <a:solidFill>
                  <a:schemeClr val="dk1"/>
                </a:solidFill>
              </a:rPr>
              <a:t>Discretionary access control (standard file permissions)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Shape 410"/>
          <p:cNvSpPr txBox="1">
            <a:spLocks noGrp="1"/>
          </p:cNvSpPr>
          <p:nvPr>
            <p:ph type="body" idx="1"/>
          </p:nvPr>
        </p:nvSpPr>
        <p:spPr>
          <a:xfrm>
            <a:off x="455300" y="1848325"/>
            <a:ext cx="11109299" cy="49046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pPr>
            <a:r>
              <a:rPr lang="en-US" b="1">
                <a:solidFill>
                  <a:srgbClr val="6B9462"/>
                </a:solidFill>
              </a:rPr>
              <a:t>Protection of data used by OS </a:t>
            </a:r>
            <a:r>
              <a:rPr lang="en-US">
                <a:solidFill>
                  <a:schemeClr val="dk1"/>
                </a:solidFill>
              </a:rPr>
              <a:t>(OS must protect itself)</a:t>
            </a:r>
          </a:p>
          <a:p>
            <a:pPr marL="914400" lvl="1" indent="-228600" rtl="0">
              <a:lnSpc>
                <a:spcPct val="100000"/>
              </a:lnSpc>
              <a:spcBef>
                <a:spcPts val="0"/>
              </a:spcBef>
              <a:buClr>
                <a:schemeClr val="dk1"/>
              </a:buClr>
            </a:pPr>
            <a:r>
              <a:rPr lang="en-US">
                <a:solidFill>
                  <a:schemeClr val="dk1"/>
                </a:solidFill>
              </a:rPr>
              <a:t>Security features of trusted OSes</a:t>
            </a:r>
          </a:p>
          <a:p>
            <a:pPr marL="1371600" lvl="2" indent="-228600" rtl="0">
              <a:lnSpc>
                <a:spcPct val="100000"/>
              </a:lnSpc>
              <a:spcBef>
                <a:spcPts val="0"/>
              </a:spcBef>
              <a:buClr>
                <a:schemeClr val="dk1"/>
              </a:buClr>
            </a:pPr>
            <a:r>
              <a:rPr lang="en-US">
                <a:solidFill>
                  <a:schemeClr val="dk1"/>
                </a:solidFill>
              </a:rPr>
              <a:t>Object reuse protection</a:t>
            </a:r>
          </a:p>
          <a:p>
            <a:pPr marL="1371600" lvl="2" indent="-228600" rtl="0">
              <a:lnSpc>
                <a:spcPct val="100000"/>
              </a:lnSpc>
              <a:spcBef>
                <a:spcPts val="0"/>
              </a:spcBef>
              <a:buClr>
                <a:schemeClr val="dk1"/>
              </a:buClr>
            </a:pPr>
            <a:r>
              <a:rPr lang="en-US">
                <a:solidFill>
                  <a:schemeClr val="dk1"/>
                </a:solidFill>
              </a:rPr>
              <a:t>Disk blocks, memory frames reused</a:t>
            </a:r>
          </a:p>
          <a:p>
            <a:pPr marL="1371600" lvl="2" indent="-228600" rtl="0">
              <a:lnSpc>
                <a:spcPct val="100000"/>
              </a:lnSpc>
              <a:spcBef>
                <a:spcPts val="0"/>
              </a:spcBef>
              <a:buClr>
                <a:schemeClr val="dk1"/>
              </a:buClr>
            </a:pPr>
            <a:r>
              <a:rPr lang="en-US">
                <a:solidFill>
                  <a:schemeClr val="dk1"/>
                </a:solidFill>
              </a:rPr>
              <a:t>Process can allocate disk or memory, then look to see what's left behind</a:t>
            </a:r>
          </a:p>
          <a:p>
            <a:pPr marL="1371600" lvl="2" indent="-228600" rtl="0">
              <a:lnSpc>
                <a:spcPct val="100000"/>
              </a:lnSpc>
              <a:spcBef>
                <a:spcPts val="0"/>
              </a:spcBef>
              <a:buClr>
                <a:schemeClr val="dk1"/>
              </a:buClr>
            </a:pPr>
            <a:r>
              <a:rPr lang="en-US">
                <a:solidFill>
                  <a:schemeClr val="dk1"/>
                </a:solidFill>
              </a:rPr>
              <a:t>Trusted OS should zero out objects before reuse</a:t>
            </a:r>
          </a:p>
          <a:p>
            <a:pPr marL="1371600" lvl="2" indent="-228600" rtl="0">
              <a:lnSpc>
                <a:spcPct val="100000"/>
              </a:lnSpc>
              <a:spcBef>
                <a:spcPts val="0"/>
              </a:spcBef>
              <a:buClr>
                <a:schemeClr val="dk1"/>
              </a:buClr>
            </a:pPr>
            <a:r>
              <a:rPr lang="en-US" b="1">
                <a:solidFill>
                  <a:srgbClr val="6B9462"/>
                </a:solidFill>
              </a:rPr>
              <a:t>Secure file deletion</a:t>
            </a:r>
            <a:r>
              <a:rPr lang="en-US">
                <a:solidFill>
                  <a:schemeClr val="dk1"/>
                </a:solidFill>
              </a:rPr>
              <a:t>: overwrite with varying patterns of zeros &amp; ones</a:t>
            </a:r>
          </a:p>
          <a:p>
            <a:pPr marL="1371600" lvl="2" indent="-228600" rtl="0">
              <a:lnSpc>
                <a:spcPct val="100000"/>
              </a:lnSpc>
              <a:spcBef>
                <a:spcPts val="0"/>
              </a:spcBef>
              <a:buClr>
                <a:schemeClr val="dk1"/>
              </a:buClr>
            </a:pPr>
            <a:r>
              <a:rPr lang="en-US" b="1">
                <a:solidFill>
                  <a:srgbClr val="6B9462"/>
                </a:solidFill>
              </a:rPr>
              <a:t>Secure disk destruction</a:t>
            </a:r>
            <a:r>
              <a:rPr lang="en-US">
                <a:solidFill>
                  <a:schemeClr val="dk1"/>
                </a:solidFill>
              </a:rPr>
              <a:t>: degaussing, physical destruction</a:t>
            </a:r>
          </a:p>
          <a:p>
            <a:pPr>
              <a:spcBef>
                <a:spcPts val="0"/>
              </a:spcBef>
              <a:buNone/>
            </a:pPr>
            <a:endParaRPr/>
          </a:p>
        </p:txBody>
      </p:sp>
      <p:sp>
        <p:nvSpPr>
          <p:cNvPr id="411" name="Shape 411"/>
          <p:cNvSpPr txBox="1">
            <a:spLocks noGrp="1"/>
          </p:cNvSpPr>
          <p:nvPr>
            <p:ph type="title"/>
          </p:nvPr>
        </p:nvSpPr>
        <p:spPr>
          <a:xfrm>
            <a:off x="914400" y="468375"/>
            <a:ext cx="10363200" cy="1143000"/>
          </a:xfrm>
          <a:prstGeom prst="rect">
            <a:avLst/>
          </a:prstGeom>
        </p:spPr>
        <p:txBody>
          <a:bodyPr lIns="117825" tIns="117825" rIns="117825" bIns="117825" anchor="ctr" anchorCtr="0">
            <a:noAutofit/>
          </a:bodyPr>
          <a:lstStyle/>
          <a:p>
            <a:pPr lvl="0" rtl="0">
              <a:lnSpc>
                <a:spcPct val="100000"/>
              </a:lnSpc>
              <a:spcBef>
                <a:spcPts val="0"/>
              </a:spcBef>
              <a:buNone/>
            </a:pPr>
            <a:r>
              <a:rPr lang="en-US">
                <a:solidFill>
                  <a:srgbClr val="9B37AA"/>
                </a:solidFill>
              </a:rPr>
              <a:t>How Do We Build a TCB:</a:t>
            </a:r>
            <a:r>
              <a:rPr lang="en-US"/>
              <a:t/>
            </a:r>
            <a:br>
              <a:rPr lang="en-US"/>
            </a:br>
            <a:r>
              <a:rPr lang="en-US">
                <a:solidFill>
                  <a:srgbClr val="4E75A8"/>
                </a:solidFill>
              </a:rPr>
              <a:t>Support Key Security Features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Shape 417"/>
          <p:cNvSpPr txBox="1">
            <a:spLocks noGrp="1"/>
          </p:cNvSpPr>
          <p:nvPr>
            <p:ph type="body" idx="1"/>
          </p:nvPr>
        </p:nvSpPr>
        <p:spPr>
          <a:xfrm>
            <a:off x="795191" y="1780825"/>
            <a:ext cx="103632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6B9462"/>
              </a:buClr>
              <a:buSzPct val="100000"/>
            </a:pPr>
            <a:r>
              <a:rPr lang="en-US" sz="3000" b="1">
                <a:solidFill>
                  <a:srgbClr val="6B9462"/>
                </a:solidFill>
              </a:rPr>
              <a:t>Complete mediation of accesses</a:t>
            </a:r>
          </a:p>
          <a:p>
            <a:pPr marL="457200" lvl="0" indent="-228600" rtl="0">
              <a:lnSpc>
                <a:spcPct val="100000"/>
              </a:lnSpc>
              <a:spcBef>
                <a:spcPts val="0"/>
              </a:spcBef>
              <a:buClr>
                <a:schemeClr val="dk1"/>
              </a:buClr>
              <a:buSzPct val="100000"/>
            </a:pPr>
            <a:r>
              <a:rPr lang="en-US" sz="3000">
                <a:solidFill>
                  <a:schemeClr val="dk1"/>
                </a:solidFill>
              </a:rPr>
              <a:t>Trusted path from user to secure system</a:t>
            </a:r>
          </a:p>
          <a:p>
            <a:pPr marL="1371600" lvl="2" indent="-228600" rtl="0">
              <a:lnSpc>
                <a:spcPct val="100000"/>
              </a:lnSpc>
              <a:spcBef>
                <a:spcPts val="0"/>
              </a:spcBef>
              <a:buClr>
                <a:schemeClr val="dk1"/>
              </a:buClr>
              <a:buSzPct val="100000"/>
            </a:pPr>
            <a:r>
              <a:rPr lang="en-US" sz="3000">
                <a:solidFill>
                  <a:schemeClr val="dk1"/>
                </a:solidFill>
              </a:rPr>
              <a:t>Prevents programs from spoofing interface of secure components</a:t>
            </a:r>
          </a:p>
          <a:p>
            <a:pPr marL="1371600" lvl="2" indent="-228600" rtl="0">
              <a:lnSpc>
                <a:spcPct val="100000"/>
              </a:lnSpc>
              <a:spcBef>
                <a:spcPts val="0"/>
              </a:spcBef>
              <a:buClr>
                <a:schemeClr val="dk1"/>
              </a:buClr>
              <a:buSzPct val="100000"/>
            </a:pPr>
            <a:r>
              <a:rPr lang="en-US" sz="3000">
                <a:solidFill>
                  <a:schemeClr val="dk1"/>
                </a:solidFill>
              </a:rPr>
              <a:t>Prevents programs from tapping path (e.g. keyloggers)</a:t>
            </a:r>
          </a:p>
          <a:p>
            <a:pPr marL="457200" lvl="0" indent="-228600" rtl="0">
              <a:lnSpc>
                <a:spcPct val="100000"/>
              </a:lnSpc>
              <a:spcBef>
                <a:spcPts val="0"/>
              </a:spcBef>
              <a:buClr>
                <a:schemeClr val="dk1"/>
              </a:buClr>
              <a:buSzPct val="100000"/>
            </a:pPr>
            <a:r>
              <a:rPr lang="en-US" sz="3000" b="1">
                <a:solidFill>
                  <a:srgbClr val="6B9462"/>
                </a:solidFill>
              </a:rPr>
              <a:t>Audit log showing object accesses </a:t>
            </a:r>
            <a:r>
              <a:rPr lang="en-US" sz="3000">
                <a:solidFill>
                  <a:schemeClr val="dk1"/>
                </a:solidFill>
              </a:rPr>
              <a:t>– only useful if you /look/ at the log</a:t>
            </a:r>
          </a:p>
          <a:p>
            <a:pPr marL="1371600" lvl="2" indent="-228600" rtl="0">
              <a:lnSpc>
                <a:spcPct val="100000"/>
              </a:lnSpc>
              <a:spcBef>
                <a:spcPts val="0"/>
              </a:spcBef>
              <a:buClr>
                <a:schemeClr val="dk1"/>
              </a:buClr>
              <a:buSzPct val="100000"/>
            </a:pPr>
            <a:r>
              <a:rPr lang="en-US" sz="3000">
                <a:solidFill>
                  <a:schemeClr val="dk1"/>
                </a:solidFill>
              </a:rPr>
              <a:t>Detect unusual use of the system</a:t>
            </a:r>
          </a:p>
        </p:txBody>
      </p:sp>
      <p:sp>
        <p:nvSpPr>
          <p:cNvPr id="418" name="Shape 418"/>
          <p:cNvSpPr txBox="1">
            <a:spLocks noGrp="1"/>
          </p:cNvSpPr>
          <p:nvPr>
            <p:ph type="title"/>
          </p:nvPr>
        </p:nvSpPr>
        <p:spPr>
          <a:xfrm>
            <a:off x="914400" y="468375"/>
            <a:ext cx="10363200" cy="1143000"/>
          </a:xfrm>
          <a:prstGeom prst="rect">
            <a:avLst/>
          </a:prstGeom>
        </p:spPr>
        <p:txBody>
          <a:bodyPr lIns="117825" tIns="117825" rIns="117825" bIns="117825" anchor="ctr" anchorCtr="0">
            <a:noAutofit/>
          </a:bodyPr>
          <a:lstStyle/>
          <a:p>
            <a:pPr lvl="0" rtl="0">
              <a:lnSpc>
                <a:spcPct val="100000"/>
              </a:lnSpc>
              <a:spcBef>
                <a:spcPts val="0"/>
              </a:spcBef>
              <a:buNone/>
            </a:pPr>
            <a:r>
              <a:rPr lang="en-US">
                <a:solidFill>
                  <a:srgbClr val="9B37AA"/>
                </a:solidFill>
              </a:rPr>
              <a:t>How Do We Build a TCB:</a:t>
            </a:r>
            <a:r>
              <a:rPr lang="en-US"/>
              <a:t/>
            </a:r>
            <a:br>
              <a:rPr lang="en-US"/>
            </a:br>
            <a:r>
              <a:rPr lang="en-US">
                <a:solidFill>
                  <a:srgbClr val="4E75A8"/>
                </a:solidFill>
              </a:rPr>
              <a:t>Support Key Security Features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2278825" y="653325"/>
            <a:ext cx="3320099" cy="875700"/>
          </a:xfrm>
          <a:prstGeom prst="rect">
            <a:avLst/>
          </a:prstGeom>
        </p:spPr>
        <p:txBody>
          <a:bodyPr lIns="117825" tIns="117825" rIns="117825" bIns="117825" anchor="ctr" anchorCtr="0">
            <a:noAutofit/>
          </a:bodyPr>
          <a:lstStyle/>
          <a:p>
            <a:pPr algn="l">
              <a:spcBef>
                <a:spcPts val="0"/>
              </a:spcBef>
              <a:buNone/>
            </a:pPr>
            <a:r>
              <a:rPr lang="en-US">
                <a:solidFill>
                  <a:srgbClr val="9B37AA"/>
                </a:solidFill>
              </a:rPr>
              <a:t>DAC Quiz</a:t>
            </a:r>
          </a:p>
        </p:txBody>
      </p:sp>
      <p:sp>
        <p:nvSpPr>
          <p:cNvPr id="42" name="Shape 42"/>
          <p:cNvSpPr txBox="1">
            <a:spLocks noGrp="1"/>
          </p:cNvSpPr>
          <p:nvPr>
            <p:ph type="body" idx="1"/>
          </p:nvPr>
        </p:nvSpPr>
        <p:spPr>
          <a:xfrm>
            <a:off x="560250" y="1944125"/>
            <a:ext cx="10612800" cy="35025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9285"/>
              <a:buFont typeface="Arial"/>
              <a:buNone/>
            </a:pPr>
            <a:r>
              <a:rPr lang="en-US" sz="2800">
                <a:solidFill>
                  <a:schemeClr val="dk1"/>
                </a:solidFill>
              </a:rPr>
              <a:t>In a certain company, payroll data is sensitive. A file that stores payroll data is created by a certain user who is an employee of the company. Access to this file should be controlled with a...</a:t>
            </a:r>
          </a:p>
          <a:p>
            <a:pPr marL="0" lvl="0" indent="0" rtl="0">
              <a:lnSpc>
                <a:spcPct val="100000"/>
              </a:lnSpc>
              <a:spcBef>
                <a:spcPts val="0"/>
              </a:spcBef>
              <a:buClr>
                <a:schemeClr val="dk1"/>
              </a:buClr>
              <a:buFont typeface="Arial"/>
              <a:buNone/>
            </a:pPr>
            <a:endParaRPr sz="2800">
              <a:solidFill>
                <a:schemeClr val="dk1"/>
              </a:solidFill>
            </a:endParaRPr>
          </a:p>
          <a:p>
            <a:pPr marL="457200" lvl="0" indent="0" rtl="0">
              <a:lnSpc>
                <a:spcPct val="100000"/>
              </a:lnSpc>
              <a:spcBef>
                <a:spcPts val="0"/>
              </a:spcBef>
              <a:buNone/>
            </a:pPr>
            <a:endParaRPr sz="2800">
              <a:solidFill>
                <a:schemeClr val="dk1"/>
              </a:solidFill>
            </a:endParaRPr>
          </a:p>
          <a:p>
            <a:pPr>
              <a:spcBef>
                <a:spcPts val="0"/>
              </a:spcBef>
              <a:buNone/>
            </a:pPr>
            <a:endParaRPr sz="2800"/>
          </a:p>
        </p:txBody>
      </p:sp>
      <p:pic>
        <p:nvPicPr>
          <p:cNvPr id="43" name="Shape 43"/>
          <p:cNvPicPr preferRelativeResize="0"/>
          <p:nvPr/>
        </p:nvPicPr>
        <p:blipFill>
          <a:blip r:embed="rId3">
            <a:alphaModFix/>
          </a:blip>
          <a:stretch>
            <a:fillRect/>
          </a:stretch>
        </p:blipFill>
        <p:spPr>
          <a:xfrm>
            <a:off x="738724" y="428274"/>
            <a:ext cx="1322599" cy="1459999"/>
          </a:xfrm>
          <a:prstGeom prst="rect">
            <a:avLst/>
          </a:prstGeom>
          <a:noFill/>
          <a:ln>
            <a:noFill/>
          </a:ln>
        </p:spPr>
      </p:pic>
      <p:sp>
        <p:nvSpPr>
          <p:cNvPr id="44" name="Shape 44"/>
          <p:cNvSpPr/>
          <p:nvPr/>
        </p:nvSpPr>
        <p:spPr>
          <a:xfrm>
            <a:off x="1704325" y="41403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5" name="Shape 45"/>
          <p:cNvSpPr txBox="1"/>
          <p:nvPr/>
        </p:nvSpPr>
        <p:spPr>
          <a:xfrm>
            <a:off x="2328841" y="1251202"/>
            <a:ext cx="5016899" cy="768000"/>
          </a:xfrm>
          <a:prstGeom prst="rect">
            <a:avLst/>
          </a:prstGeom>
          <a:noFill/>
          <a:ln>
            <a:noFill/>
          </a:ln>
        </p:spPr>
        <p:txBody>
          <a:bodyPr lIns="91425" tIns="91425" rIns="91425" bIns="91425" anchor="ctr" anchorCtr="0">
            <a:noAutofit/>
          </a:bodyPr>
          <a:lstStyle/>
          <a:p>
            <a:pPr lvl="0" rtl="0">
              <a:spcBef>
                <a:spcPts val="0"/>
              </a:spcBef>
              <a:buNone/>
            </a:pPr>
            <a:r>
              <a:rPr lang="en-US" sz="3000" dirty="0">
                <a:solidFill>
                  <a:srgbClr val="4E75A8"/>
                </a:solidFill>
                <a:latin typeface="Gloria Hallelujah"/>
                <a:ea typeface="Gloria Hallelujah"/>
                <a:cs typeface="Gloria Hallelujah"/>
                <a:sym typeface="Gloria Hallelujah"/>
              </a:rPr>
              <a:t>Check the best answer:</a:t>
            </a:r>
          </a:p>
        </p:txBody>
      </p:sp>
      <p:sp>
        <p:nvSpPr>
          <p:cNvPr id="46" name="Shape 46"/>
          <p:cNvSpPr/>
          <p:nvPr/>
        </p:nvSpPr>
        <p:spPr>
          <a:xfrm>
            <a:off x="1704325" y="54466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7" name="Shape 47"/>
          <p:cNvSpPr txBox="1"/>
          <p:nvPr/>
        </p:nvSpPr>
        <p:spPr>
          <a:xfrm>
            <a:off x="2106175" y="3731500"/>
            <a:ext cx="8289899" cy="2863500"/>
          </a:xfrm>
          <a:prstGeom prst="rect">
            <a:avLst/>
          </a:prstGeom>
          <a:noFill/>
          <a:ln>
            <a:noFill/>
          </a:ln>
        </p:spPr>
        <p:txBody>
          <a:bodyPr lIns="91425" tIns="91425" rIns="91425" bIns="91425" anchor="ctr" anchorCtr="0">
            <a:noAutofit/>
          </a:bodyPr>
          <a:lstStyle/>
          <a:p>
            <a:pPr marL="457200" lvl="0" indent="0" rtl="0">
              <a:spcBef>
                <a:spcPts val="0"/>
              </a:spcBef>
              <a:buNone/>
            </a:pPr>
            <a:r>
              <a:rPr lang="en-US" sz="2800">
                <a:solidFill>
                  <a:schemeClr val="dk1"/>
                </a:solidFill>
                <a:latin typeface="Gloria Hallelujah"/>
                <a:ea typeface="Gloria Hallelujah"/>
                <a:cs typeface="Gloria Hallelujah"/>
                <a:sym typeface="Gloria Hallelujah"/>
              </a:rPr>
              <a:t>DAC policy that allows the user to share it with others judiciously</a:t>
            </a:r>
          </a:p>
          <a:p>
            <a:pPr marL="457200" lvl="0" indent="0" rtl="0">
              <a:spcBef>
                <a:spcPts val="0"/>
              </a:spcBef>
              <a:buNone/>
            </a:pPr>
            <a:endParaRPr sz="2800">
              <a:solidFill>
                <a:schemeClr val="dk1"/>
              </a:solidFill>
              <a:latin typeface="Gloria Hallelujah"/>
              <a:ea typeface="Gloria Hallelujah"/>
              <a:cs typeface="Gloria Hallelujah"/>
              <a:sym typeface="Gloria Hallelujah"/>
            </a:endParaRPr>
          </a:p>
          <a:p>
            <a:pPr marL="457200" lvl="0" indent="0" rtl="0">
              <a:spcBef>
                <a:spcPts val="0"/>
              </a:spcBef>
              <a:buNone/>
            </a:pPr>
            <a:r>
              <a:rPr lang="en-US" sz="2800">
                <a:solidFill>
                  <a:schemeClr val="dk1"/>
                </a:solidFill>
                <a:latin typeface="Gloria Hallelujah"/>
                <a:ea typeface="Gloria Hallelujah"/>
                <a:cs typeface="Gloria Hallelujah"/>
                <a:sym typeface="Gloria Hallelujah"/>
              </a:rPr>
              <a:t>It must use a MAC model as the company must decide who can access it</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Shape 424"/>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Kernel Design</a:t>
            </a:r>
          </a:p>
        </p:txBody>
      </p:sp>
      <p:sp>
        <p:nvSpPr>
          <p:cNvPr id="425" name="Shape 425"/>
          <p:cNvSpPr txBox="1">
            <a:spLocks noGrp="1"/>
          </p:cNvSpPr>
          <p:nvPr>
            <p:ph type="body" idx="1"/>
          </p:nvPr>
        </p:nvSpPr>
        <p:spPr>
          <a:xfrm>
            <a:off x="812250" y="1143000"/>
            <a:ext cx="10651200" cy="4904699"/>
          </a:xfrm>
          <a:prstGeom prst="rect">
            <a:avLst/>
          </a:prstGeom>
        </p:spPr>
        <p:txBody>
          <a:bodyPr lIns="117825" tIns="117825" rIns="117825" bIns="117825" anchor="t" anchorCtr="0">
            <a:noAutofit/>
          </a:bodyPr>
          <a:lstStyle/>
          <a:p>
            <a:pPr marL="457200" lvl="0" indent="-228600" rtl="0">
              <a:lnSpc>
                <a:spcPct val="115000"/>
              </a:lnSpc>
              <a:spcBef>
                <a:spcPts val="0"/>
              </a:spcBef>
              <a:buClr>
                <a:schemeClr val="dk1"/>
              </a:buClr>
              <a:buSzPct val="100000"/>
            </a:pPr>
            <a:r>
              <a:rPr lang="en-US" sz="3000">
                <a:solidFill>
                  <a:schemeClr val="dk1"/>
                </a:solidFill>
              </a:rPr>
              <a:t>Security kernel </a:t>
            </a:r>
            <a:r>
              <a:rPr lang="en-US" sz="3000" b="1">
                <a:solidFill>
                  <a:srgbClr val="4E75A8"/>
                </a:solidFill>
              </a:rPr>
              <a:t>enforces all</a:t>
            </a:r>
            <a:br>
              <a:rPr lang="en-US" sz="3000" b="1">
                <a:solidFill>
                  <a:srgbClr val="4E75A8"/>
                </a:solidFill>
              </a:rPr>
            </a:br>
            <a:r>
              <a:rPr lang="en-US" sz="3000" b="1">
                <a:solidFill>
                  <a:srgbClr val="4E75A8"/>
                </a:solidFill>
              </a:rPr>
              <a:t>security mechanisms </a:t>
            </a:r>
          </a:p>
          <a:p>
            <a:pPr marL="457200" lvl="0" indent="-228600" rtl="0">
              <a:lnSpc>
                <a:spcPct val="115000"/>
              </a:lnSpc>
              <a:spcBef>
                <a:spcPts val="0"/>
              </a:spcBef>
              <a:buClr>
                <a:schemeClr val="dk1"/>
              </a:buClr>
              <a:buSzPct val="100000"/>
            </a:pPr>
            <a:r>
              <a:rPr lang="en-US" sz="3000" b="1">
                <a:solidFill>
                  <a:srgbClr val="6B9462"/>
                </a:solidFill>
              </a:rPr>
              <a:t>Good isolation, small size for</a:t>
            </a:r>
            <a:br>
              <a:rPr lang="en-US" sz="3000" b="1">
                <a:solidFill>
                  <a:srgbClr val="6B9462"/>
                </a:solidFill>
              </a:rPr>
            </a:br>
            <a:r>
              <a:rPr lang="en-US" sz="3000" b="1">
                <a:solidFill>
                  <a:srgbClr val="6B9462"/>
                </a:solidFill>
              </a:rPr>
              <a:t>verifiability, keeps security code together</a:t>
            </a:r>
          </a:p>
          <a:p>
            <a:pPr marL="457200" lvl="0" indent="-228600" rtl="0">
              <a:lnSpc>
                <a:spcPct val="115000"/>
              </a:lnSpc>
              <a:spcBef>
                <a:spcPts val="0"/>
              </a:spcBef>
              <a:buClr>
                <a:schemeClr val="dk1"/>
              </a:buClr>
              <a:buSzPct val="100000"/>
            </a:pPr>
            <a:r>
              <a:rPr lang="en-US" sz="3000">
                <a:solidFill>
                  <a:schemeClr val="dk1"/>
                </a:solidFill>
              </a:rPr>
              <a:t>Reference monitor controls access to objects (monitors all references to objects)</a:t>
            </a:r>
          </a:p>
          <a:p>
            <a:pPr marL="457200" lvl="0" indent="-228600" rtl="0">
              <a:lnSpc>
                <a:spcPct val="115000"/>
              </a:lnSpc>
              <a:spcBef>
                <a:spcPts val="0"/>
              </a:spcBef>
              <a:buClr>
                <a:schemeClr val="dk1"/>
              </a:buClr>
              <a:buSzPct val="100000"/>
            </a:pPr>
            <a:r>
              <a:rPr lang="en-US" sz="3000" b="1">
                <a:solidFill>
                  <a:srgbClr val="4E75A8"/>
                </a:solidFill>
              </a:rPr>
              <a:t>Tamperproof </a:t>
            </a:r>
            <a:r>
              <a:rPr lang="en-US" sz="3000">
                <a:solidFill>
                  <a:schemeClr val="dk1"/>
                </a:solidFill>
              </a:rPr>
              <a:t>[impossible to break or disable]</a:t>
            </a:r>
          </a:p>
          <a:p>
            <a:pPr marL="457200" lvl="0" indent="-228600" rtl="0">
              <a:lnSpc>
                <a:spcPct val="115000"/>
              </a:lnSpc>
              <a:spcBef>
                <a:spcPts val="0"/>
              </a:spcBef>
              <a:buClr>
                <a:schemeClr val="dk1"/>
              </a:buClr>
              <a:buSzPct val="100000"/>
            </a:pPr>
            <a:r>
              <a:rPr lang="en-US" sz="3000" b="1">
                <a:solidFill>
                  <a:srgbClr val="4E75A8"/>
                </a:solidFill>
              </a:rPr>
              <a:t>Un-Bypassable </a:t>
            </a:r>
            <a:r>
              <a:rPr lang="en-US" sz="3000">
                <a:solidFill>
                  <a:schemeClr val="dk1"/>
                </a:solidFill>
              </a:rPr>
              <a:t>[always invoked, complete mediation]</a:t>
            </a:r>
          </a:p>
          <a:p>
            <a:pPr marL="457200" lvl="0" indent="-228600" rtl="0">
              <a:lnSpc>
                <a:spcPct val="115000"/>
              </a:lnSpc>
              <a:spcBef>
                <a:spcPts val="0"/>
              </a:spcBef>
              <a:buClr>
                <a:schemeClr val="dk1"/>
              </a:buClr>
              <a:buSzPct val="100000"/>
            </a:pPr>
            <a:r>
              <a:rPr lang="en-US" sz="3000" b="1">
                <a:solidFill>
                  <a:srgbClr val="4E75A8"/>
                </a:solidFill>
              </a:rPr>
              <a:t>Analyzable</a:t>
            </a:r>
            <a:r>
              <a:rPr lang="en-US" sz="3000">
                <a:solidFill>
                  <a:schemeClr val="dk1"/>
                </a:solidFill>
              </a:rPr>
              <a:t> [small enough to analyze &amp; understand]</a:t>
            </a:r>
          </a:p>
          <a:p>
            <a:pPr>
              <a:lnSpc>
                <a:spcPct val="115000"/>
              </a:lnSpc>
              <a:spcBef>
                <a:spcPts val="0"/>
              </a:spcBef>
              <a:buNone/>
            </a:pPr>
            <a:endParaRPr/>
          </a:p>
        </p:txBody>
      </p:sp>
      <p:pic>
        <p:nvPicPr>
          <p:cNvPr id="426" name="Shape 426"/>
          <p:cNvPicPr preferRelativeResize="0"/>
          <p:nvPr/>
        </p:nvPicPr>
        <p:blipFill>
          <a:blip r:embed="rId3">
            <a:alphaModFix/>
          </a:blip>
          <a:stretch>
            <a:fillRect/>
          </a:stretch>
        </p:blipFill>
        <p:spPr>
          <a:xfrm>
            <a:off x="8061349" y="228599"/>
            <a:ext cx="2016937" cy="23632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Shape 43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Kernel Design</a:t>
            </a:r>
          </a:p>
        </p:txBody>
      </p:sp>
      <p:sp>
        <p:nvSpPr>
          <p:cNvPr id="433" name="Shape 433"/>
          <p:cNvSpPr txBox="1">
            <a:spLocks noGrp="1"/>
          </p:cNvSpPr>
          <p:nvPr>
            <p:ph type="body" idx="1"/>
          </p:nvPr>
        </p:nvSpPr>
        <p:spPr>
          <a:xfrm>
            <a:off x="812250" y="1093050"/>
            <a:ext cx="8182499" cy="1143000"/>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b="1">
                <a:solidFill>
                  <a:srgbClr val="4E75A8"/>
                </a:solidFill>
              </a:rPr>
              <a:t>What is included in the trusted computing base (TCB)?</a:t>
            </a:r>
          </a:p>
          <a:p>
            <a:pPr>
              <a:spcBef>
                <a:spcPts val="0"/>
              </a:spcBef>
              <a:buNone/>
            </a:pPr>
            <a:endParaRPr/>
          </a:p>
        </p:txBody>
      </p:sp>
      <p:sp>
        <p:nvSpPr>
          <p:cNvPr id="434" name="Shape 434"/>
          <p:cNvSpPr txBox="1"/>
          <p:nvPr/>
        </p:nvSpPr>
        <p:spPr>
          <a:xfrm>
            <a:off x="516625" y="2137200"/>
            <a:ext cx="11068799" cy="4492200"/>
          </a:xfrm>
          <a:prstGeom prst="rect">
            <a:avLst/>
          </a:prstGeom>
          <a:noFill/>
          <a:ln>
            <a:noFill/>
          </a:ln>
        </p:spPr>
        <p:txBody>
          <a:bodyPr lIns="91425" tIns="91425" rIns="91425" bIns="91425" anchor="ctr" anchorCtr="0">
            <a:noAutofit/>
          </a:bodyPr>
          <a:lstStyle/>
          <a:p>
            <a:pPr lvl="0" rtl="0">
              <a:spcBef>
                <a:spcPts val="0"/>
              </a:spcBef>
              <a:buNone/>
            </a:pPr>
            <a:endParaRPr sz="3000">
              <a:solidFill>
                <a:schemeClr val="dk1"/>
              </a:solidFill>
              <a:latin typeface="Gloria Hallelujah"/>
              <a:ea typeface="Gloria Hallelujah"/>
              <a:cs typeface="Gloria Hallelujah"/>
              <a:sym typeface="Gloria Hallelujah"/>
            </a:endParaRPr>
          </a:p>
          <a:p>
            <a:pPr marL="457200" lvl="0" indent="-419100" rtl="0">
              <a:spcBef>
                <a:spcPts val="0"/>
              </a:spcBef>
              <a:buClr>
                <a:schemeClr val="dk1"/>
              </a:buClr>
              <a:buSzPct val="100000"/>
              <a:buFont typeface="Gloria Hallelujah"/>
              <a:buChar char="●"/>
            </a:pPr>
            <a:r>
              <a:rPr lang="en-US" sz="3000" b="1">
                <a:solidFill>
                  <a:srgbClr val="6B9462"/>
                </a:solidFill>
                <a:latin typeface="Gloria Hallelujah"/>
                <a:ea typeface="Gloria Hallelujah"/>
                <a:cs typeface="Gloria Hallelujah"/>
                <a:sym typeface="Gloria Hallelujah"/>
              </a:rPr>
              <a:t>All parts of OS needed</a:t>
            </a:r>
            <a:r>
              <a:rPr lang="en-US" sz="3000">
                <a:solidFill>
                  <a:schemeClr val="dk1"/>
                </a:solidFill>
                <a:latin typeface="Gloria Hallelujah"/>
                <a:ea typeface="Gloria Hallelujah"/>
                <a:cs typeface="Gloria Hallelujah"/>
                <a:sym typeface="Gloria Hallelujah"/>
              </a:rPr>
              <a:t> for correct enforcement of security policy</a:t>
            </a:r>
          </a:p>
          <a:p>
            <a:pPr marL="914400" lvl="1"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Handles primitive I/O, clocks, interrupt handling, hardware capabilities, label checking</a:t>
            </a:r>
          </a:p>
          <a:p>
            <a:pPr marL="457200" lvl="0" indent="-419100" rtl="0">
              <a:spcBef>
                <a:spcPts val="0"/>
              </a:spcBef>
              <a:buClr>
                <a:srgbClr val="6B9462"/>
              </a:buClr>
              <a:buSzPct val="100000"/>
              <a:buFont typeface="Gloria Hallelujah"/>
              <a:buChar char="●"/>
            </a:pPr>
            <a:r>
              <a:rPr lang="en-US" sz="3000" b="1">
                <a:solidFill>
                  <a:srgbClr val="6B9462"/>
                </a:solidFill>
                <a:latin typeface="Gloria Hallelujah"/>
                <a:ea typeface="Gloria Hallelujah"/>
                <a:cs typeface="Gloria Hallelujah"/>
                <a:sym typeface="Gloria Hallelujah"/>
              </a:rPr>
              <a:t>Virtualization</a:t>
            </a:r>
          </a:p>
          <a:p>
            <a:pPr marL="914400" lvl="1"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Virtual machine provides hardware isolation, logical OS separation</a:t>
            </a:r>
          </a:p>
          <a:p>
            <a:pPr marL="444500" lvl="0" indent="-254000" rtl="0">
              <a:lnSpc>
                <a:spcPct val="150000"/>
              </a:lnSpc>
              <a:spcBef>
                <a:spcPts val="800"/>
              </a:spcBef>
              <a:buNone/>
            </a:pPr>
            <a:endParaRPr sz="2700">
              <a:solidFill>
                <a:schemeClr val="dk1"/>
              </a:solidFill>
              <a:latin typeface="Gloria Hallelujah"/>
              <a:ea typeface="Gloria Hallelujah"/>
              <a:cs typeface="Gloria Hallelujah"/>
              <a:sym typeface="Gloria Hallelujah"/>
            </a:endParaRPr>
          </a:p>
        </p:txBody>
      </p:sp>
      <p:pic>
        <p:nvPicPr>
          <p:cNvPr id="435" name="Shape 435"/>
          <p:cNvPicPr preferRelativeResize="0"/>
          <p:nvPr/>
        </p:nvPicPr>
        <p:blipFill>
          <a:blip r:embed="rId3">
            <a:alphaModFix/>
          </a:blip>
          <a:stretch>
            <a:fillRect/>
          </a:stretch>
        </p:blipFill>
        <p:spPr>
          <a:xfrm>
            <a:off x="9280549" y="102474"/>
            <a:ext cx="2016937" cy="23632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Shape 44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Revisiting Assurance</a:t>
            </a:r>
          </a:p>
        </p:txBody>
      </p:sp>
      <p:sp>
        <p:nvSpPr>
          <p:cNvPr id="442" name="Shape 442"/>
          <p:cNvSpPr txBox="1">
            <a:spLocks noGrp="1"/>
          </p:cNvSpPr>
          <p:nvPr>
            <p:ph type="body" idx="1"/>
          </p:nvPr>
        </p:nvSpPr>
        <p:spPr>
          <a:xfrm>
            <a:off x="812241" y="1300775"/>
            <a:ext cx="10363200" cy="49046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b="1">
                <a:solidFill>
                  <a:srgbClr val="6B9462"/>
                </a:solidFill>
              </a:rPr>
              <a:t>Assurance</a:t>
            </a:r>
            <a:r>
              <a:rPr lang="en-US" sz="3000">
                <a:solidFill>
                  <a:schemeClr val="dk1"/>
                </a:solidFill>
              </a:rPr>
              <a:t>: Ways of convincing ourselves</a:t>
            </a:r>
          </a:p>
          <a:p>
            <a:pPr marL="0" lvl="0" indent="0" rtl="0">
              <a:lnSpc>
                <a:spcPct val="100000"/>
              </a:lnSpc>
              <a:spcBef>
                <a:spcPts val="0"/>
              </a:spcBef>
              <a:buClr>
                <a:schemeClr val="dk1"/>
              </a:buClr>
              <a:buSzPct val="36666"/>
              <a:buFont typeface="Arial"/>
              <a:buNone/>
            </a:pPr>
            <a:r>
              <a:rPr lang="en-US" sz="3000">
                <a:solidFill>
                  <a:schemeClr val="dk1"/>
                </a:solidFill>
              </a:rPr>
              <a:t>that a model, design, &amp; implementation are correct</a:t>
            </a:r>
          </a:p>
          <a:p>
            <a:pPr marL="0" lvl="0" indent="0" rtl="0">
              <a:lnSpc>
                <a:spcPct val="100000"/>
              </a:lnSpc>
              <a:spcBef>
                <a:spcPts val="0"/>
              </a:spcBef>
              <a:buClr>
                <a:schemeClr val="dk1"/>
              </a:buClr>
              <a:buFont typeface="Arial"/>
              <a:buNone/>
            </a:pPr>
            <a:endParaRPr sz="3000">
              <a:solidFill>
                <a:schemeClr val="dk1"/>
              </a:solidFill>
            </a:endParaRPr>
          </a:p>
          <a:p>
            <a:pPr marL="0" lvl="0" indent="0" rtl="0">
              <a:lnSpc>
                <a:spcPct val="100000"/>
              </a:lnSpc>
              <a:spcBef>
                <a:spcPts val="0"/>
              </a:spcBef>
              <a:buClr>
                <a:schemeClr val="dk1"/>
              </a:buClr>
              <a:buSzPct val="36666"/>
              <a:buFont typeface="Arial"/>
              <a:buNone/>
            </a:pPr>
            <a:r>
              <a:rPr lang="en-US" sz="3000" b="1">
                <a:solidFill>
                  <a:srgbClr val="4E75A8"/>
                </a:solidFill>
              </a:rPr>
              <a:t>Methods of assurance validation:</a:t>
            </a:r>
          </a:p>
          <a:p>
            <a:pPr marL="914400" lvl="1" indent="-228600" rtl="0">
              <a:lnSpc>
                <a:spcPct val="100000"/>
              </a:lnSpc>
              <a:spcBef>
                <a:spcPts val="0"/>
              </a:spcBef>
              <a:buClr>
                <a:schemeClr val="dk1"/>
              </a:buClr>
              <a:buSzPct val="100000"/>
            </a:pPr>
            <a:r>
              <a:rPr lang="en-US" sz="3000">
                <a:solidFill>
                  <a:schemeClr val="dk1"/>
                </a:solidFill>
              </a:rPr>
              <a:t>Testing /Penetration testing</a:t>
            </a:r>
          </a:p>
          <a:p>
            <a:pPr marL="914400" lvl="1" indent="-228600" rtl="0">
              <a:lnSpc>
                <a:spcPct val="100000"/>
              </a:lnSpc>
              <a:spcBef>
                <a:spcPts val="0"/>
              </a:spcBef>
              <a:buClr>
                <a:schemeClr val="dk1"/>
              </a:buClr>
              <a:buSzPct val="100000"/>
            </a:pPr>
            <a:r>
              <a:rPr lang="en-US" sz="3000">
                <a:solidFill>
                  <a:schemeClr val="dk1"/>
                </a:solidFill>
              </a:rPr>
              <a:t>Formal verification Validation</a:t>
            </a:r>
          </a:p>
          <a:p>
            <a:pPr marL="914400" lvl="1" indent="-228600" rtl="0">
              <a:lnSpc>
                <a:spcPct val="100000"/>
              </a:lnSpc>
              <a:spcBef>
                <a:spcPts val="0"/>
              </a:spcBef>
              <a:buClr>
                <a:schemeClr val="dk1"/>
              </a:buClr>
              <a:buSzPct val="100000"/>
            </a:pPr>
            <a:r>
              <a:rPr lang="en-US" sz="3000">
                <a:solidFill>
                  <a:schemeClr val="dk1"/>
                </a:solidFill>
              </a:rPr>
              <a:t>Checking that developers have implemented all requirements</a:t>
            </a:r>
          </a:p>
          <a:p>
            <a:pPr marL="914400" lvl="1" indent="-228600" rtl="0">
              <a:lnSpc>
                <a:spcPct val="100000"/>
              </a:lnSpc>
              <a:spcBef>
                <a:spcPts val="0"/>
              </a:spcBef>
              <a:buClr>
                <a:schemeClr val="dk1"/>
              </a:buClr>
              <a:buSzPct val="100000"/>
            </a:pPr>
            <a:r>
              <a:rPr lang="en-US" sz="3000">
                <a:solidFill>
                  <a:schemeClr val="dk1"/>
                </a:solidFill>
              </a:rPr>
              <a:t>Requirements checking, design &amp; code reviews, system testing </a:t>
            </a:r>
          </a:p>
          <a:p>
            <a:pPr>
              <a:spcBef>
                <a:spcPts val="0"/>
              </a:spcBef>
              <a:buNone/>
            </a:pPr>
            <a:endParaRPr/>
          </a:p>
        </p:txBody>
      </p:sp>
      <p:pic>
        <p:nvPicPr>
          <p:cNvPr id="443" name="Shape 443"/>
          <p:cNvPicPr preferRelativeResize="0"/>
          <p:nvPr/>
        </p:nvPicPr>
        <p:blipFill rotWithShape="1">
          <a:blip r:embed="rId3">
            <a:alphaModFix/>
          </a:blip>
          <a:srcRect l="51746"/>
          <a:stretch/>
        </p:blipFill>
        <p:spPr>
          <a:xfrm>
            <a:off x="8856723" y="168150"/>
            <a:ext cx="1542574" cy="160979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pic>
        <p:nvPicPr>
          <p:cNvPr id="449" name="Shape 449"/>
          <p:cNvPicPr preferRelativeResize="0"/>
          <p:nvPr/>
        </p:nvPicPr>
        <p:blipFill>
          <a:blip r:embed="rId3">
            <a:alphaModFix/>
          </a:blip>
          <a:stretch>
            <a:fillRect/>
          </a:stretch>
        </p:blipFill>
        <p:spPr>
          <a:xfrm>
            <a:off x="507304" y="1553799"/>
            <a:ext cx="4005675" cy="4283825"/>
          </a:xfrm>
          <a:prstGeom prst="rect">
            <a:avLst/>
          </a:prstGeom>
          <a:noFill/>
          <a:ln>
            <a:noFill/>
          </a:ln>
        </p:spPr>
      </p:pic>
      <p:sp>
        <p:nvSpPr>
          <p:cNvPr id="450" name="Shape 450"/>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Revisiting Assurance</a:t>
            </a:r>
          </a:p>
        </p:txBody>
      </p:sp>
      <p:sp>
        <p:nvSpPr>
          <p:cNvPr id="451" name="Shape 451"/>
          <p:cNvSpPr txBox="1">
            <a:spLocks noGrp="1"/>
          </p:cNvSpPr>
          <p:nvPr>
            <p:ph type="body" idx="1"/>
          </p:nvPr>
        </p:nvSpPr>
        <p:spPr>
          <a:xfrm>
            <a:off x="4274750" y="1244825"/>
            <a:ext cx="7233299" cy="5146800"/>
          </a:xfrm>
          <a:prstGeom prst="rect">
            <a:avLst/>
          </a:prstGeom>
        </p:spPr>
        <p:txBody>
          <a:bodyPr lIns="117825" tIns="117825" rIns="117825" bIns="117825" anchor="t" anchorCtr="0">
            <a:noAutofit/>
          </a:bodyPr>
          <a:lstStyle/>
          <a:p>
            <a:pPr marL="0" lvl="0" indent="0" algn="ctr" rtl="0">
              <a:lnSpc>
                <a:spcPct val="100000"/>
              </a:lnSpc>
              <a:spcBef>
                <a:spcPts val="0"/>
              </a:spcBef>
              <a:buClr>
                <a:schemeClr val="dk1"/>
              </a:buClr>
              <a:buSzPct val="36666"/>
              <a:buFont typeface="Arial"/>
              <a:buNone/>
            </a:pPr>
            <a:r>
              <a:rPr lang="en-US" sz="3000" b="1">
                <a:solidFill>
                  <a:srgbClr val="4E75A8"/>
                </a:solidFill>
              </a:rPr>
              <a:t>Testing:</a:t>
            </a:r>
          </a:p>
          <a:p>
            <a:pPr marL="914400" lvl="1" indent="-228600" rtl="0">
              <a:lnSpc>
                <a:spcPct val="100000"/>
              </a:lnSpc>
              <a:spcBef>
                <a:spcPts val="0"/>
              </a:spcBef>
              <a:buClr>
                <a:schemeClr val="dk1"/>
              </a:buClr>
              <a:buSzPct val="100000"/>
            </a:pPr>
            <a:r>
              <a:rPr lang="en-US" sz="3000">
                <a:solidFill>
                  <a:schemeClr val="dk1"/>
                </a:solidFill>
              </a:rPr>
              <a:t>Demonstrate existence of problem</a:t>
            </a:r>
          </a:p>
          <a:p>
            <a:pPr marL="914400" lvl="1" indent="-228600" rtl="0">
              <a:lnSpc>
                <a:spcPct val="100000"/>
              </a:lnSpc>
              <a:spcBef>
                <a:spcPts val="0"/>
              </a:spcBef>
              <a:buClr>
                <a:schemeClr val="dk1"/>
              </a:buClr>
              <a:buSzPct val="100000"/>
            </a:pPr>
            <a:r>
              <a:rPr lang="en-US" sz="3000">
                <a:solidFill>
                  <a:schemeClr val="dk1"/>
                </a:solidFill>
              </a:rPr>
              <a:t>Cannot demonstrate absence of problem</a:t>
            </a:r>
          </a:p>
          <a:p>
            <a:pPr marL="914400" lvl="1" indent="-228600">
              <a:lnSpc>
                <a:spcPct val="100000"/>
              </a:lnSpc>
              <a:spcBef>
                <a:spcPts val="0"/>
              </a:spcBef>
              <a:buClr>
                <a:schemeClr val="dk1"/>
              </a:buClr>
              <a:buSzPct val="100000"/>
            </a:pPr>
            <a:r>
              <a:rPr lang="en-US" sz="3000" b="1">
                <a:solidFill>
                  <a:srgbClr val="6B9462"/>
                </a:solidFill>
              </a:rPr>
              <a:t>Regression testing</a:t>
            </a:r>
            <a:r>
              <a:rPr lang="en-US" sz="3000">
                <a:solidFill>
                  <a:schemeClr val="dk1"/>
                </a:solidFill>
              </a:rPr>
              <a:t>: ensure that alterations do not break existing functionality / performance (regression: “going backwards”)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Shape 45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Revisiting Assurance</a:t>
            </a:r>
          </a:p>
        </p:txBody>
      </p:sp>
      <p:sp>
        <p:nvSpPr>
          <p:cNvPr id="458" name="Shape 458"/>
          <p:cNvSpPr txBox="1"/>
          <p:nvPr/>
        </p:nvSpPr>
        <p:spPr>
          <a:xfrm>
            <a:off x="290850" y="1462350"/>
            <a:ext cx="5329199" cy="4324499"/>
          </a:xfrm>
          <a:prstGeom prst="rect">
            <a:avLst/>
          </a:prstGeom>
          <a:noFill/>
          <a:ln>
            <a:noFill/>
          </a:ln>
        </p:spPr>
        <p:txBody>
          <a:bodyPr lIns="91425" tIns="91425" rIns="91425" bIns="91425" anchor="ctr" anchorCtr="0">
            <a:noAutofit/>
          </a:bodyPr>
          <a:lstStyle/>
          <a:p>
            <a:pPr lvl="0" algn="ctr" rtl="0">
              <a:lnSpc>
                <a:spcPct val="115000"/>
              </a:lnSpc>
              <a:spcBef>
                <a:spcPts val="0"/>
              </a:spcBef>
              <a:buNone/>
            </a:pPr>
            <a:r>
              <a:rPr lang="en-US" sz="3000" b="1">
                <a:solidFill>
                  <a:srgbClr val="4E75A8"/>
                </a:solidFill>
                <a:latin typeface="Gloria Hallelujah"/>
                <a:ea typeface="Gloria Hallelujah"/>
                <a:cs typeface="Gloria Hallelujah"/>
                <a:sym typeface="Gloria Hallelujah"/>
              </a:rPr>
              <a:t>Challenges:</a:t>
            </a:r>
          </a:p>
          <a:p>
            <a:pPr marL="9144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Test case generation</a:t>
            </a:r>
          </a:p>
          <a:p>
            <a:pPr marL="9144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Code coverage</a:t>
            </a:r>
          </a:p>
          <a:p>
            <a:pPr marL="9144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Exponential number of different executions</a:t>
            </a:r>
          </a:p>
          <a:p>
            <a:pPr marL="914400" lvl="0" indent="-419100" rtl="0">
              <a:lnSpc>
                <a:spcPct val="115000"/>
              </a:lnSpc>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Different execution environments </a:t>
            </a:r>
          </a:p>
        </p:txBody>
      </p:sp>
      <p:sp>
        <p:nvSpPr>
          <p:cNvPr id="459" name="Shape 459"/>
          <p:cNvSpPr txBox="1">
            <a:spLocks noGrp="1"/>
          </p:cNvSpPr>
          <p:nvPr>
            <p:ph type="body" idx="1"/>
          </p:nvPr>
        </p:nvSpPr>
        <p:spPr>
          <a:xfrm>
            <a:off x="5974175" y="1853450"/>
            <a:ext cx="5643000" cy="4911599"/>
          </a:xfrm>
          <a:prstGeom prst="rect">
            <a:avLst/>
          </a:prstGeom>
        </p:spPr>
        <p:txBody>
          <a:bodyPr lIns="117825" tIns="117825" rIns="117825" bIns="117825" anchor="t" anchorCtr="0">
            <a:noAutofit/>
          </a:bodyPr>
          <a:lstStyle/>
          <a:p>
            <a:pPr marL="0" lvl="0" indent="0" algn="ctr" rtl="0">
              <a:lnSpc>
                <a:spcPct val="115000"/>
              </a:lnSpc>
              <a:spcBef>
                <a:spcPts val="0"/>
              </a:spcBef>
              <a:buClr>
                <a:schemeClr val="dk1"/>
              </a:buClr>
              <a:buSzPct val="36666"/>
              <a:buFont typeface="Arial"/>
              <a:buNone/>
            </a:pPr>
            <a:r>
              <a:rPr lang="en-US" sz="3000" b="1">
                <a:solidFill>
                  <a:srgbClr val="4E75A8"/>
                </a:solidFill>
              </a:rPr>
              <a:t>Penetration testing:</a:t>
            </a:r>
          </a:p>
          <a:p>
            <a:pPr marL="914400" lvl="1" indent="-228600" rtl="0">
              <a:lnSpc>
                <a:spcPct val="115000"/>
              </a:lnSpc>
              <a:spcBef>
                <a:spcPts val="0"/>
              </a:spcBef>
              <a:buClr>
                <a:schemeClr val="dk1"/>
              </a:buClr>
              <a:buSzPct val="100000"/>
            </a:pPr>
            <a:r>
              <a:rPr lang="en-US" sz="3000">
                <a:solidFill>
                  <a:schemeClr val="dk1"/>
                </a:solidFill>
              </a:rPr>
              <a:t>Ethical hackers attempt to defeat security measures</a:t>
            </a:r>
          </a:p>
          <a:p>
            <a:pPr marL="914400" lvl="1" indent="-228600" rtl="0">
              <a:lnSpc>
                <a:spcPct val="115000"/>
              </a:lnSpc>
              <a:spcBef>
                <a:spcPts val="0"/>
              </a:spcBef>
              <a:buClr>
                <a:schemeClr val="dk1"/>
              </a:buClr>
              <a:buSzPct val="100000"/>
            </a:pPr>
            <a:r>
              <a:rPr lang="en-US" sz="3000">
                <a:solidFill>
                  <a:schemeClr val="dk1"/>
                </a:solidFill>
              </a:rPr>
              <a:t>Cannot demonstrate absence of problem</a:t>
            </a:r>
          </a:p>
          <a:p>
            <a:pPr lvl="0" rtl="0">
              <a:lnSpc>
                <a:spcPct val="115000"/>
              </a:lnSpc>
              <a:spcBef>
                <a:spcPts val="0"/>
              </a:spcBef>
              <a:buNone/>
            </a:pPr>
            <a:endParaRPr sz="3000"/>
          </a:p>
        </p:txBody>
      </p:sp>
      <p:cxnSp>
        <p:nvCxnSpPr>
          <p:cNvPr id="460" name="Shape 460"/>
          <p:cNvCxnSpPr/>
          <p:nvPr/>
        </p:nvCxnSpPr>
        <p:spPr>
          <a:xfrm>
            <a:off x="5841441" y="1371600"/>
            <a:ext cx="0" cy="4800300"/>
          </a:xfrm>
          <a:prstGeom prst="straightConnector1">
            <a:avLst/>
          </a:prstGeom>
          <a:noFill/>
          <a:ln w="76200" cap="flat" cmpd="sng">
            <a:solidFill>
              <a:srgbClr val="6B9462"/>
            </a:solidFill>
            <a:prstDash val="dot"/>
            <a:round/>
            <a:headEnd type="none" w="lg" len="lg"/>
            <a:tailEnd type="none" w="lg" len="lg"/>
          </a:ln>
        </p:spPr>
      </p:cxnSp>
      <p:pic>
        <p:nvPicPr>
          <p:cNvPr id="461" name="Shape 461"/>
          <p:cNvPicPr preferRelativeResize="0"/>
          <p:nvPr/>
        </p:nvPicPr>
        <p:blipFill rotWithShape="1">
          <a:blip r:embed="rId3">
            <a:alphaModFix/>
          </a:blip>
          <a:srcRect l="51746"/>
          <a:stretch/>
        </p:blipFill>
        <p:spPr>
          <a:xfrm>
            <a:off x="8856723" y="168150"/>
            <a:ext cx="1542574" cy="160979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Shape 467"/>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Revisiting Assurance</a:t>
            </a:r>
          </a:p>
        </p:txBody>
      </p:sp>
      <p:sp>
        <p:nvSpPr>
          <p:cNvPr id="468" name="Shape 468"/>
          <p:cNvSpPr txBox="1">
            <a:spLocks noGrp="1"/>
          </p:cNvSpPr>
          <p:nvPr>
            <p:ph type="body" idx="1"/>
          </p:nvPr>
        </p:nvSpPr>
        <p:spPr>
          <a:xfrm>
            <a:off x="812241" y="1138875"/>
            <a:ext cx="10363200" cy="490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b="1">
                <a:solidFill>
                  <a:srgbClr val="4E75A8"/>
                </a:solidFill>
              </a:rPr>
              <a:t>Formal verification:</a:t>
            </a:r>
            <a:r>
              <a:rPr lang="en-US" sz="3000">
                <a:solidFill>
                  <a:schemeClr val="dk1"/>
                </a:solidFill>
              </a:rPr>
              <a:t> Checking a</a:t>
            </a:r>
            <a:br>
              <a:rPr lang="en-US" sz="3000">
                <a:solidFill>
                  <a:schemeClr val="dk1"/>
                </a:solidFill>
              </a:rPr>
            </a:br>
            <a:r>
              <a:rPr lang="en-US" sz="3000">
                <a:solidFill>
                  <a:schemeClr val="dk1"/>
                </a:solidFill>
              </a:rPr>
              <a:t>mathematical specification of program to ensure that security assertions hold.</a:t>
            </a:r>
          </a:p>
          <a:p>
            <a:pPr marL="914400" lvl="1" indent="-228600" rtl="0">
              <a:lnSpc>
                <a:spcPct val="100000"/>
              </a:lnSpc>
              <a:spcBef>
                <a:spcPts val="0"/>
              </a:spcBef>
              <a:buClr>
                <a:schemeClr val="dk1"/>
              </a:buClr>
              <a:buSzPct val="100000"/>
            </a:pPr>
            <a:r>
              <a:rPr lang="en-US" sz="3000" b="1">
                <a:solidFill>
                  <a:srgbClr val="6B9462"/>
                </a:solidFill>
              </a:rPr>
              <a:t>Model checking</a:t>
            </a:r>
            <a:r>
              <a:rPr lang="en-US" sz="3000">
                <a:solidFill>
                  <a:schemeClr val="dk1"/>
                </a:solidFill>
              </a:rPr>
              <a:t>, automated theorem proving</a:t>
            </a:r>
          </a:p>
          <a:p>
            <a:pPr marL="914400" lvl="1" indent="-228600" rtl="0">
              <a:lnSpc>
                <a:spcPct val="100000"/>
              </a:lnSpc>
              <a:spcBef>
                <a:spcPts val="0"/>
              </a:spcBef>
              <a:buClr>
                <a:schemeClr val="dk1"/>
              </a:buClr>
              <a:buSzPct val="100000"/>
            </a:pPr>
            <a:r>
              <a:rPr lang="en-US" sz="3000">
                <a:solidFill>
                  <a:schemeClr val="dk1"/>
                </a:solidFill>
              </a:rPr>
              <a:t>State variables w/ initial assignment, program specification describing how state changes, boolean predicates over state variables</a:t>
            </a:r>
          </a:p>
          <a:p>
            <a:pPr marL="914400" lvl="1" indent="-228600" rtl="0">
              <a:lnSpc>
                <a:spcPct val="100000"/>
              </a:lnSpc>
              <a:spcBef>
                <a:spcPts val="0"/>
              </a:spcBef>
              <a:buClr>
                <a:schemeClr val="dk1"/>
              </a:buClr>
              <a:buSzPct val="100000"/>
            </a:pPr>
            <a:r>
              <a:rPr lang="en-US" sz="3000" b="1">
                <a:solidFill>
                  <a:srgbClr val="6B9462"/>
                </a:solidFill>
              </a:rPr>
              <a:t>Difficulty:</a:t>
            </a:r>
            <a:r>
              <a:rPr lang="en-US" sz="3000">
                <a:solidFill>
                  <a:schemeClr val="dk1"/>
                </a:solidFill>
              </a:rPr>
              <a:t> exponential time &amp; space worst case complexity</a:t>
            </a:r>
          </a:p>
          <a:p>
            <a:pPr marL="914400" lvl="1" indent="-228600" rtl="0">
              <a:lnSpc>
                <a:spcPct val="100000"/>
              </a:lnSpc>
              <a:spcBef>
                <a:spcPts val="0"/>
              </a:spcBef>
              <a:buClr>
                <a:schemeClr val="dk1"/>
              </a:buClr>
              <a:buSzPct val="100000"/>
            </a:pPr>
            <a:r>
              <a:rPr lang="en-US" sz="3000">
                <a:solidFill>
                  <a:schemeClr val="dk1"/>
                </a:solidFill>
              </a:rPr>
              <a:t>Model checking pioneers won the 2007 Turing Award</a:t>
            </a:r>
          </a:p>
        </p:txBody>
      </p:sp>
      <p:pic>
        <p:nvPicPr>
          <p:cNvPr id="469" name="Shape 469"/>
          <p:cNvPicPr preferRelativeResize="0"/>
          <p:nvPr/>
        </p:nvPicPr>
        <p:blipFill rotWithShape="1">
          <a:blip r:embed="rId3">
            <a:alphaModFix/>
          </a:blip>
          <a:srcRect l="51746"/>
          <a:stretch/>
        </p:blipFill>
        <p:spPr>
          <a:xfrm>
            <a:off x="8856723" y="168150"/>
            <a:ext cx="1542574" cy="160979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Shape 475"/>
          <p:cNvSpPr txBox="1">
            <a:spLocks noGrp="1"/>
          </p:cNvSpPr>
          <p:nvPr>
            <p:ph type="title"/>
          </p:nvPr>
        </p:nvSpPr>
        <p:spPr>
          <a:xfrm>
            <a:off x="2646774" y="629950"/>
            <a:ext cx="7594199" cy="1143000"/>
          </a:xfrm>
          <a:prstGeom prst="rect">
            <a:avLst/>
          </a:prstGeom>
        </p:spPr>
        <p:txBody>
          <a:bodyPr lIns="117825" tIns="117825" rIns="117825" bIns="117825" anchor="ctr" anchorCtr="0">
            <a:noAutofit/>
          </a:bodyPr>
          <a:lstStyle/>
          <a:p>
            <a:pPr algn="l">
              <a:spcBef>
                <a:spcPts val="0"/>
              </a:spcBef>
              <a:buNone/>
            </a:pPr>
            <a:r>
              <a:rPr lang="en-US">
                <a:solidFill>
                  <a:srgbClr val="9B37AA"/>
                </a:solidFill>
              </a:rPr>
              <a:t>Reducing TCB Size Quiz</a:t>
            </a:r>
          </a:p>
        </p:txBody>
      </p:sp>
      <p:sp>
        <p:nvSpPr>
          <p:cNvPr id="476" name="Shape 476"/>
          <p:cNvSpPr txBox="1">
            <a:spLocks noGrp="1"/>
          </p:cNvSpPr>
          <p:nvPr>
            <p:ph type="body" idx="1"/>
          </p:nvPr>
        </p:nvSpPr>
        <p:spPr>
          <a:xfrm>
            <a:off x="691125" y="2340862"/>
            <a:ext cx="10363200" cy="21069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We discussed the need for reducing the size of the TCB. This helps with...</a:t>
            </a:r>
          </a:p>
        </p:txBody>
      </p:sp>
      <p:pic>
        <p:nvPicPr>
          <p:cNvPr id="477" name="Shape 477"/>
          <p:cNvPicPr preferRelativeResize="0"/>
          <p:nvPr/>
        </p:nvPicPr>
        <p:blipFill>
          <a:blip r:embed="rId3">
            <a:alphaModFix/>
          </a:blip>
          <a:stretch>
            <a:fillRect/>
          </a:stretch>
        </p:blipFill>
        <p:spPr>
          <a:xfrm>
            <a:off x="767321" y="569246"/>
            <a:ext cx="1617449" cy="1785496"/>
          </a:xfrm>
          <a:prstGeom prst="rect">
            <a:avLst/>
          </a:prstGeom>
          <a:noFill/>
          <a:ln>
            <a:noFill/>
          </a:ln>
        </p:spPr>
      </p:pic>
      <p:sp>
        <p:nvSpPr>
          <p:cNvPr id="478" name="Shape 478"/>
          <p:cNvSpPr txBox="1"/>
          <p:nvPr/>
        </p:nvSpPr>
        <p:spPr>
          <a:xfrm>
            <a:off x="4223925" y="5255800"/>
            <a:ext cx="5014199" cy="9728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Isolation of the TCB</a:t>
            </a:r>
          </a:p>
        </p:txBody>
      </p:sp>
      <p:sp>
        <p:nvSpPr>
          <p:cNvPr id="479" name="Shape 479"/>
          <p:cNvSpPr txBox="1"/>
          <p:nvPr/>
        </p:nvSpPr>
        <p:spPr>
          <a:xfrm>
            <a:off x="4223925" y="4272575"/>
            <a:ext cx="6066000" cy="11430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Verification of the TCB</a:t>
            </a:r>
          </a:p>
        </p:txBody>
      </p:sp>
      <p:sp>
        <p:nvSpPr>
          <p:cNvPr id="480" name="Shape 480"/>
          <p:cNvSpPr txBox="1"/>
          <p:nvPr/>
        </p:nvSpPr>
        <p:spPr>
          <a:xfrm>
            <a:off x="4223925" y="3528275"/>
            <a:ext cx="5099700" cy="9728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Testing of the TCB</a:t>
            </a:r>
          </a:p>
        </p:txBody>
      </p:sp>
      <p:sp>
        <p:nvSpPr>
          <p:cNvPr id="481" name="Shape 481"/>
          <p:cNvSpPr/>
          <p:nvPr/>
        </p:nvSpPr>
        <p:spPr>
          <a:xfrm>
            <a:off x="3445450" y="368936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82" name="Shape 482"/>
          <p:cNvSpPr/>
          <p:nvPr/>
        </p:nvSpPr>
        <p:spPr>
          <a:xfrm>
            <a:off x="3445450" y="45187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83" name="Shape 483"/>
          <p:cNvSpPr/>
          <p:nvPr/>
        </p:nvSpPr>
        <p:spPr>
          <a:xfrm>
            <a:off x="3445450" y="54168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84" name="Shape 484"/>
          <p:cNvSpPr txBox="1"/>
          <p:nvPr/>
        </p:nvSpPr>
        <p:spPr>
          <a:xfrm>
            <a:off x="2646775" y="1170625"/>
            <a:ext cx="5645699" cy="12879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Check all applicable answers: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Shape 490"/>
          <p:cNvSpPr txBox="1">
            <a:spLocks noGrp="1"/>
          </p:cNvSpPr>
          <p:nvPr>
            <p:ph type="title"/>
          </p:nvPr>
        </p:nvSpPr>
        <p:spPr>
          <a:xfrm>
            <a:off x="3077520" y="822400"/>
            <a:ext cx="47637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Testing TCB Quiz</a:t>
            </a:r>
          </a:p>
        </p:txBody>
      </p:sp>
      <p:sp>
        <p:nvSpPr>
          <p:cNvPr id="491" name="Shape 491"/>
          <p:cNvSpPr txBox="1">
            <a:spLocks noGrp="1"/>
          </p:cNvSpPr>
          <p:nvPr>
            <p:ph type="body" idx="1"/>
          </p:nvPr>
        </p:nvSpPr>
        <p:spPr>
          <a:xfrm>
            <a:off x="1052250" y="2602225"/>
            <a:ext cx="9339900" cy="11430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Testing is challenging for a complex system like a TCB because of...</a:t>
            </a:r>
          </a:p>
          <a:p>
            <a:pPr marL="0" lvl="0" indent="0" rtl="0">
              <a:lnSpc>
                <a:spcPct val="100000"/>
              </a:lnSpc>
              <a:spcBef>
                <a:spcPts val="0"/>
              </a:spcBef>
              <a:buNone/>
            </a:pPr>
            <a:endParaRPr sz="3000">
              <a:solidFill>
                <a:schemeClr val="dk1"/>
              </a:solidFill>
              <a:latin typeface="Arial"/>
              <a:ea typeface="Arial"/>
              <a:cs typeface="Arial"/>
              <a:sym typeface="Arial"/>
            </a:endParaRPr>
          </a:p>
        </p:txBody>
      </p:sp>
      <p:pic>
        <p:nvPicPr>
          <p:cNvPr id="492" name="Shape 492"/>
          <p:cNvPicPr preferRelativeResize="0"/>
          <p:nvPr/>
        </p:nvPicPr>
        <p:blipFill>
          <a:blip r:embed="rId3">
            <a:alphaModFix/>
          </a:blip>
          <a:stretch>
            <a:fillRect/>
          </a:stretch>
        </p:blipFill>
        <p:spPr>
          <a:xfrm>
            <a:off x="1219196" y="669996"/>
            <a:ext cx="1617449" cy="1785496"/>
          </a:xfrm>
          <a:prstGeom prst="rect">
            <a:avLst/>
          </a:prstGeom>
          <a:noFill/>
          <a:ln>
            <a:noFill/>
          </a:ln>
        </p:spPr>
      </p:pic>
      <p:sp>
        <p:nvSpPr>
          <p:cNvPr id="493" name="Shape 493"/>
          <p:cNvSpPr txBox="1"/>
          <p:nvPr/>
        </p:nvSpPr>
        <p:spPr>
          <a:xfrm>
            <a:off x="3406250" y="5030250"/>
            <a:ext cx="7479299" cy="9192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It can show both existence and absence of problems</a:t>
            </a:r>
          </a:p>
        </p:txBody>
      </p:sp>
      <p:sp>
        <p:nvSpPr>
          <p:cNvPr id="494" name="Shape 494"/>
          <p:cNvSpPr txBox="1"/>
          <p:nvPr/>
        </p:nvSpPr>
        <p:spPr>
          <a:xfrm>
            <a:off x="3406250" y="3888750"/>
            <a:ext cx="6838799" cy="8366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It is hard to cover all executions</a:t>
            </a:r>
          </a:p>
        </p:txBody>
      </p:sp>
      <p:sp>
        <p:nvSpPr>
          <p:cNvPr id="495" name="Shape 495"/>
          <p:cNvSpPr/>
          <p:nvPr/>
        </p:nvSpPr>
        <p:spPr>
          <a:xfrm>
            <a:off x="2596125" y="41173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96" name="Shape 496"/>
          <p:cNvSpPr/>
          <p:nvPr/>
        </p:nvSpPr>
        <p:spPr>
          <a:xfrm>
            <a:off x="2596125" y="50882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497" name="Shape 497"/>
          <p:cNvSpPr txBox="1"/>
          <p:nvPr/>
        </p:nvSpPr>
        <p:spPr>
          <a:xfrm>
            <a:off x="3195275" y="1342425"/>
            <a:ext cx="5645699" cy="12879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Check the correct answer:</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Shape 503"/>
          <p:cNvSpPr txBox="1">
            <a:spLocks noGrp="1"/>
          </p:cNvSpPr>
          <p:nvPr>
            <p:ph type="title"/>
          </p:nvPr>
        </p:nvSpPr>
        <p:spPr>
          <a:xfrm>
            <a:off x="3036320" y="681040"/>
            <a:ext cx="6950079" cy="1143000"/>
          </a:xfrm>
          <a:prstGeom prst="rect">
            <a:avLst/>
          </a:prstGeom>
        </p:spPr>
        <p:txBody>
          <a:bodyPr lIns="117825" tIns="117825" rIns="117825" bIns="117825" anchor="ctr" anchorCtr="0">
            <a:noAutofit/>
          </a:bodyPr>
          <a:lstStyle/>
          <a:p>
            <a:pPr lvl="0" algn="l" rtl="0">
              <a:spcBef>
                <a:spcPts val="0"/>
              </a:spcBef>
              <a:buNone/>
            </a:pPr>
            <a:r>
              <a:rPr lang="en-US" dirty="0">
                <a:solidFill>
                  <a:srgbClr val="9B37AA"/>
                </a:solidFill>
              </a:rPr>
              <a:t>Mod</a:t>
            </a:r>
            <a:r>
              <a:rPr lang="en-US" dirty="0"/>
              <a:t>e</a:t>
            </a:r>
            <a:r>
              <a:rPr lang="en-US" dirty="0">
                <a:solidFill>
                  <a:srgbClr val="9B37AA"/>
                </a:solidFill>
              </a:rPr>
              <a:t>l </a:t>
            </a:r>
            <a:r>
              <a:rPr lang="en-US" dirty="0"/>
              <a:t>Checking</a:t>
            </a:r>
            <a:r>
              <a:rPr lang="en-US" dirty="0">
                <a:solidFill>
                  <a:srgbClr val="9B37AA"/>
                </a:solidFill>
              </a:rPr>
              <a:t> Quiz</a:t>
            </a:r>
          </a:p>
        </p:txBody>
      </p:sp>
      <p:sp>
        <p:nvSpPr>
          <p:cNvPr id="504" name="Shape 504"/>
          <p:cNvSpPr txBox="1">
            <a:spLocks noGrp="1"/>
          </p:cNvSpPr>
          <p:nvPr>
            <p:ph type="body" idx="1"/>
          </p:nvPr>
        </p:nvSpPr>
        <p:spPr>
          <a:xfrm>
            <a:off x="2718150" y="3247825"/>
            <a:ext cx="7440899" cy="7502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sz="3000">
                <a:solidFill>
                  <a:schemeClr val="dk1"/>
                </a:solidFill>
              </a:rPr>
              <a:t>It cannot show absence of a problem</a:t>
            </a:r>
          </a:p>
          <a:p>
            <a:pPr marL="0" lvl="0" indent="0" rtl="0">
              <a:lnSpc>
                <a:spcPct val="100000"/>
              </a:lnSpc>
              <a:spcBef>
                <a:spcPts val="0"/>
              </a:spcBef>
              <a:buNone/>
            </a:pPr>
            <a:endParaRPr sz="3000">
              <a:solidFill>
                <a:schemeClr val="dk1"/>
              </a:solidFill>
            </a:endParaRPr>
          </a:p>
        </p:txBody>
      </p:sp>
      <p:pic>
        <p:nvPicPr>
          <p:cNvPr id="505" name="Shape 505"/>
          <p:cNvPicPr preferRelativeResize="0"/>
          <p:nvPr/>
        </p:nvPicPr>
        <p:blipFill>
          <a:blip r:embed="rId3">
            <a:alphaModFix/>
          </a:blip>
          <a:stretch>
            <a:fillRect/>
          </a:stretch>
        </p:blipFill>
        <p:spPr>
          <a:xfrm>
            <a:off x="1074671" y="836021"/>
            <a:ext cx="1617449" cy="1785496"/>
          </a:xfrm>
          <a:prstGeom prst="rect">
            <a:avLst/>
          </a:prstGeom>
          <a:noFill/>
          <a:ln>
            <a:noFill/>
          </a:ln>
        </p:spPr>
      </p:pic>
      <p:sp>
        <p:nvSpPr>
          <p:cNvPr id="506" name="Shape 506"/>
          <p:cNvSpPr txBox="1"/>
          <p:nvPr/>
        </p:nvSpPr>
        <p:spPr>
          <a:xfrm>
            <a:off x="3036325" y="1606525"/>
            <a:ext cx="7367400" cy="990000"/>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A key problem with model checking is...</a:t>
            </a:r>
          </a:p>
        </p:txBody>
      </p:sp>
      <p:sp>
        <p:nvSpPr>
          <p:cNvPr id="507" name="Shape 507"/>
          <p:cNvSpPr txBox="1"/>
          <p:nvPr/>
        </p:nvSpPr>
        <p:spPr>
          <a:xfrm>
            <a:off x="2738400" y="4187500"/>
            <a:ext cx="7247999" cy="15015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It does not scale to practical large size systems</a:t>
            </a:r>
          </a:p>
        </p:txBody>
      </p:sp>
      <p:sp>
        <p:nvSpPr>
          <p:cNvPr id="508" name="Shape 508"/>
          <p:cNvSpPr/>
          <p:nvPr/>
        </p:nvSpPr>
        <p:spPr>
          <a:xfrm>
            <a:off x="1838850" y="333224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09" name="Shape 509"/>
          <p:cNvSpPr/>
          <p:nvPr/>
        </p:nvSpPr>
        <p:spPr>
          <a:xfrm>
            <a:off x="1838850" y="46128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Shape 515"/>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Security Evaluations</a:t>
            </a:r>
          </a:p>
        </p:txBody>
      </p:sp>
      <p:pic>
        <p:nvPicPr>
          <p:cNvPr id="516" name="Shape 516"/>
          <p:cNvPicPr preferRelativeResize="0"/>
          <p:nvPr/>
        </p:nvPicPr>
        <p:blipFill>
          <a:blip r:embed="rId3">
            <a:alphaModFix/>
          </a:blip>
          <a:stretch>
            <a:fillRect/>
          </a:stretch>
        </p:blipFill>
        <p:spPr>
          <a:xfrm>
            <a:off x="4026925" y="1451725"/>
            <a:ext cx="3933825" cy="449580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Mandatory Access Control (MAC) Models</a:t>
            </a:r>
          </a:p>
        </p:txBody>
      </p:sp>
      <p:sp>
        <p:nvSpPr>
          <p:cNvPr id="54" name="Shape 54"/>
          <p:cNvSpPr txBox="1">
            <a:spLocks noGrp="1"/>
          </p:cNvSpPr>
          <p:nvPr>
            <p:ph type="body" idx="1"/>
          </p:nvPr>
        </p:nvSpPr>
        <p:spPr>
          <a:xfrm>
            <a:off x="3475425" y="1219200"/>
            <a:ext cx="7700099" cy="4904699"/>
          </a:xfrm>
          <a:prstGeom prst="rect">
            <a:avLst/>
          </a:prstGeom>
        </p:spPr>
        <p:txBody>
          <a:bodyPr lIns="117825" tIns="117825" rIns="117825" bIns="117825" anchor="t" anchorCtr="0">
            <a:noAutofit/>
          </a:bodyPr>
          <a:lstStyle/>
          <a:p>
            <a:pPr marL="0" lvl="0" indent="0" rtl="0">
              <a:lnSpc>
                <a:spcPct val="115000"/>
              </a:lnSpc>
              <a:spcBef>
                <a:spcPts val="0"/>
              </a:spcBef>
              <a:buNone/>
            </a:pPr>
            <a:r>
              <a:rPr lang="en-US" sz="3000">
                <a:solidFill>
                  <a:schemeClr val="dk1"/>
                </a:solidFill>
              </a:rPr>
              <a:t>User works in a company and the </a:t>
            </a:r>
            <a:r>
              <a:rPr lang="en-US" sz="3000" b="1">
                <a:solidFill>
                  <a:srgbClr val="4E75A8"/>
                </a:solidFill>
              </a:rPr>
              <a:t>company decides how data should be shared</a:t>
            </a:r>
          </a:p>
          <a:p>
            <a:pPr marL="457200" lvl="0" indent="-228600" rtl="0">
              <a:lnSpc>
                <a:spcPct val="115000"/>
              </a:lnSpc>
              <a:spcBef>
                <a:spcPts val="0"/>
              </a:spcBef>
              <a:buClr>
                <a:schemeClr val="dk1"/>
              </a:buClr>
              <a:buSzPct val="100000"/>
            </a:pPr>
            <a:r>
              <a:rPr lang="en-US" sz="3000">
                <a:solidFill>
                  <a:schemeClr val="dk1"/>
                </a:solidFill>
              </a:rPr>
              <a:t>Hospital owns patient records and limits their sharing</a:t>
            </a:r>
          </a:p>
          <a:p>
            <a:pPr marL="914400" lvl="1" indent="-228600" rtl="0">
              <a:lnSpc>
                <a:spcPct val="115000"/>
              </a:lnSpc>
              <a:spcBef>
                <a:spcPts val="0"/>
              </a:spcBef>
              <a:buClr>
                <a:srgbClr val="6B9462"/>
              </a:buClr>
              <a:buSzPct val="100000"/>
            </a:pPr>
            <a:r>
              <a:rPr lang="en-US" sz="3000" b="1">
                <a:solidFill>
                  <a:srgbClr val="6B9462"/>
                </a:solidFill>
              </a:rPr>
              <a:t>Regulatory requirements may limit sharing</a:t>
            </a:r>
          </a:p>
          <a:p>
            <a:pPr marL="914400" lvl="1" indent="-228600" rtl="0">
              <a:lnSpc>
                <a:spcPct val="115000"/>
              </a:lnSpc>
              <a:spcBef>
                <a:spcPts val="0"/>
              </a:spcBef>
              <a:buClr>
                <a:schemeClr val="dk1"/>
              </a:buClr>
              <a:buSzPct val="100000"/>
            </a:pPr>
            <a:r>
              <a:rPr lang="en-US" sz="3000">
                <a:solidFill>
                  <a:schemeClr val="dk1"/>
                </a:solidFill>
              </a:rPr>
              <a:t>HIPAA for health information</a:t>
            </a:r>
          </a:p>
          <a:p>
            <a:pPr marL="0" indent="0" rtl="0">
              <a:lnSpc>
                <a:spcPct val="100000"/>
              </a:lnSpc>
              <a:spcBef>
                <a:spcPts val="0"/>
              </a:spcBef>
              <a:buNone/>
            </a:pPr>
            <a:endParaRPr sz="3000">
              <a:solidFill>
                <a:schemeClr val="dk1"/>
              </a:solidFill>
            </a:endParaRPr>
          </a:p>
          <a:p>
            <a:pPr marL="0" indent="0" rtl="0">
              <a:lnSpc>
                <a:spcPct val="100000"/>
              </a:lnSpc>
              <a:spcBef>
                <a:spcPts val="0"/>
              </a:spcBef>
              <a:buNone/>
            </a:pPr>
            <a:endParaRPr sz="1200">
              <a:solidFill>
                <a:schemeClr val="dk1"/>
              </a:solidFill>
              <a:latin typeface="Arial"/>
              <a:ea typeface="Arial"/>
              <a:cs typeface="Arial"/>
              <a:sym typeface="Arial"/>
            </a:endParaRPr>
          </a:p>
          <a:p>
            <a:pPr marL="0" lvl="0" indent="0">
              <a:lnSpc>
                <a:spcPct val="100000"/>
              </a:lnSpc>
              <a:spcBef>
                <a:spcPts val="0"/>
              </a:spcBef>
              <a:buNone/>
            </a:pPr>
            <a:endParaRPr/>
          </a:p>
        </p:txBody>
      </p:sp>
      <p:pic>
        <p:nvPicPr>
          <p:cNvPr id="55" name="Shape 55"/>
          <p:cNvPicPr preferRelativeResize="0"/>
          <p:nvPr/>
        </p:nvPicPr>
        <p:blipFill>
          <a:blip r:embed="rId3">
            <a:alphaModFix/>
          </a:blip>
          <a:stretch>
            <a:fillRect/>
          </a:stretch>
        </p:blipFill>
        <p:spPr>
          <a:xfrm>
            <a:off x="1010675" y="1617549"/>
            <a:ext cx="1955624" cy="410799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Shape 522"/>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Government </a:t>
            </a:r>
            <a:r>
              <a:rPr lang="en-US"/>
              <a:t>S</a:t>
            </a:r>
            <a:r>
              <a:rPr lang="en-US">
                <a:solidFill>
                  <a:srgbClr val="9B37AA"/>
                </a:solidFill>
              </a:rPr>
              <a:t>ecurity </a:t>
            </a:r>
            <a:r>
              <a:rPr lang="en-US"/>
              <a:t>E</a:t>
            </a:r>
            <a:r>
              <a:rPr lang="en-US">
                <a:solidFill>
                  <a:srgbClr val="9B37AA"/>
                </a:solidFill>
              </a:rPr>
              <a:t>valuations</a:t>
            </a:r>
          </a:p>
        </p:txBody>
      </p:sp>
      <p:sp>
        <p:nvSpPr>
          <p:cNvPr id="523" name="Shape 523"/>
          <p:cNvSpPr txBox="1">
            <a:spLocks noGrp="1"/>
          </p:cNvSpPr>
          <p:nvPr>
            <p:ph type="body" idx="1"/>
          </p:nvPr>
        </p:nvSpPr>
        <p:spPr>
          <a:xfrm>
            <a:off x="684300" y="1052575"/>
            <a:ext cx="10823400" cy="4904699"/>
          </a:xfrm>
          <a:prstGeom prst="rect">
            <a:avLst/>
          </a:prstGeom>
        </p:spPr>
        <p:txBody>
          <a:bodyPr lIns="117825" tIns="117825" rIns="117825" bIns="117825" anchor="t" anchorCtr="0">
            <a:noAutofit/>
          </a:bodyPr>
          <a:lstStyle/>
          <a:p>
            <a:pPr marL="457200" lvl="0" indent="-228600" rtl="0">
              <a:lnSpc>
                <a:spcPct val="100000"/>
              </a:lnSpc>
              <a:spcBef>
                <a:spcPts val="0"/>
              </a:spcBef>
              <a:buClr>
                <a:srgbClr val="4E75A8"/>
              </a:buClr>
              <a:buSzPct val="100000"/>
            </a:pPr>
            <a:r>
              <a:rPr lang="en-US" sz="3000" b="1">
                <a:solidFill>
                  <a:srgbClr val="4E75A8"/>
                </a:solidFill>
              </a:rPr>
              <a:t>U.S. Orange Book (late 1970's) </a:t>
            </a:r>
          </a:p>
          <a:p>
            <a:pPr marL="457200" lvl="0" indent="-228600" rtl="0">
              <a:lnSpc>
                <a:spcPct val="100000"/>
              </a:lnSpc>
              <a:spcBef>
                <a:spcPts val="0"/>
              </a:spcBef>
              <a:buClr>
                <a:schemeClr val="dk1"/>
              </a:buClr>
              <a:buSzPct val="100000"/>
            </a:pPr>
            <a:r>
              <a:rPr lang="en-US" sz="3000">
                <a:solidFill>
                  <a:schemeClr val="dk1"/>
                </a:solidFill>
              </a:rPr>
              <a:t>D &lt; C1 &lt; C2 &lt; B1 &lt; B2 &lt; B3 &lt; A1</a:t>
            </a:r>
          </a:p>
          <a:p>
            <a:pPr marL="1371600" lvl="2" indent="-114300" rtl="0">
              <a:lnSpc>
                <a:spcPct val="100000"/>
              </a:lnSpc>
              <a:spcBef>
                <a:spcPts val="0"/>
              </a:spcBef>
              <a:buClr>
                <a:schemeClr val="dk1"/>
              </a:buClr>
              <a:buSzPct val="100000"/>
            </a:pPr>
            <a:r>
              <a:rPr lang="en-US" sz="3000" b="1">
                <a:solidFill>
                  <a:srgbClr val="6B9462"/>
                </a:solidFill>
              </a:rPr>
              <a:t>D:</a:t>
            </a:r>
            <a:r>
              <a:rPr lang="en-US" sz="3000">
                <a:solidFill>
                  <a:schemeClr val="dk1"/>
                </a:solidFill>
              </a:rPr>
              <a:t> no protection</a:t>
            </a:r>
          </a:p>
          <a:p>
            <a:pPr marL="1371600" lvl="2" indent="-114300" rtl="0">
              <a:lnSpc>
                <a:spcPct val="100000"/>
              </a:lnSpc>
              <a:spcBef>
                <a:spcPts val="0"/>
              </a:spcBef>
              <a:buClr>
                <a:schemeClr val="dk1"/>
              </a:buClr>
              <a:buSzPct val="100000"/>
            </a:pPr>
            <a:r>
              <a:rPr lang="en-US" sz="3000" b="1">
                <a:solidFill>
                  <a:srgbClr val="6B9462"/>
                </a:solidFill>
              </a:rPr>
              <a:t>C: </a:t>
            </a:r>
            <a:r>
              <a:rPr lang="en-US" sz="3000">
                <a:solidFill>
                  <a:schemeClr val="dk1"/>
                </a:solidFill>
              </a:rPr>
              <a:t>discretionary protection</a:t>
            </a:r>
          </a:p>
          <a:p>
            <a:pPr marL="1371600" lvl="2" indent="-114300" rtl="0">
              <a:lnSpc>
                <a:spcPct val="100000"/>
              </a:lnSpc>
              <a:spcBef>
                <a:spcPts val="0"/>
              </a:spcBef>
              <a:buClr>
                <a:schemeClr val="dk1"/>
              </a:buClr>
              <a:buSzPct val="100000"/>
            </a:pPr>
            <a:r>
              <a:rPr lang="en-US" sz="3000" b="1">
                <a:solidFill>
                  <a:srgbClr val="6B9462"/>
                </a:solidFill>
              </a:rPr>
              <a:t>B: </a:t>
            </a:r>
            <a:r>
              <a:rPr lang="en-US" sz="3000">
                <a:solidFill>
                  <a:schemeClr val="dk1"/>
                </a:solidFill>
              </a:rPr>
              <a:t>mandatory protection</a:t>
            </a:r>
          </a:p>
          <a:p>
            <a:pPr marL="1371600" lvl="2" indent="-114300" rtl="0">
              <a:lnSpc>
                <a:spcPct val="100000"/>
              </a:lnSpc>
              <a:spcBef>
                <a:spcPts val="0"/>
              </a:spcBef>
              <a:buClr>
                <a:schemeClr val="dk1"/>
              </a:buClr>
              <a:buSzPct val="100000"/>
            </a:pPr>
            <a:r>
              <a:rPr lang="en-US" sz="3000" b="1">
                <a:solidFill>
                  <a:srgbClr val="6B9462"/>
                </a:solidFill>
              </a:rPr>
              <a:t>A:</a:t>
            </a:r>
            <a:r>
              <a:rPr lang="en-US" sz="3000">
                <a:solidFill>
                  <a:schemeClr val="dk1"/>
                </a:solidFill>
              </a:rPr>
              <a:t> Verified protection</a:t>
            </a:r>
          </a:p>
          <a:p>
            <a:pPr marL="457200" lvl="0" indent="-228600" rtl="0">
              <a:lnSpc>
                <a:spcPct val="100000"/>
              </a:lnSpc>
              <a:spcBef>
                <a:spcPts val="0"/>
              </a:spcBef>
              <a:buClr>
                <a:schemeClr val="dk1"/>
              </a:buClr>
              <a:buSzPct val="100000"/>
            </a:pPr>
            <a:r>
              <a:rPr lang="en-US" sz="3000">
                <a:solidFill>
                  <a:schemeClr val="dk1"/>
                </a:solidFill>
              </a:rPr>
              <a:t>C1, C2, B1: security features common to commercial OSes</a:t>
            </a:r>
          </a:p>
          <a:p>
            <a:pPr marL="457200" lvl="0" indent="-228600" rtl="0">
              <a:lnSpc>
                <a:spcPct val="100000"/>
              </a:lnSpc>
              <a:spcBef>
                <a:spcPts val="0"/>
              </a:spcBef>
              <a:buClr>
                <a:schemeClr val="dk1"/>
              </a:buClr>
              <a:buSzPct val="100000"/>
            </a:pPr>
            <a:r>
              <a:rPr lang="en-US" sz="3000">
                <a:solidFill>
                  <a:schemeClr val="dk1"/>
                </a:solidFill>
              </a:rPr>
              <a:t>B2: Proof of security of underlying model, narrative spec of TCB</a:t>
            </a:r>
          </a:p>
          <a:p>
            <a:pPr marL="457200" lvl="0" indent="-228600">
              <a:lnSpc>
                <a:spcPct val="100000"/>
              </a:lnSpc>
              <a:spcBef>
                <a:spcPts val="0"/>
              </a:spcBef>
              <a:buClr>
                <a:schemeClr val="dk1"/>
              </a:buClr>
              <a:buSzPct val="100000"/>
            </a:pPr>
            <a:r>
              <a:rPr lang="en-US" sz="3000">
                <a:solidFill>
                  <a:schemeClr val="dk1"/>
                </a:solidFill>
              </a:rPr>
              <a:t>B3, A1: Formal design &amp; proof of TCB</a:t>
            </a:r>
          </a:p>
        </p:txBody>
      </p:sp>
      <p:pic>
        <p:nvPicPr>
          <p:cNvPr id="524" name="Shape 524"/>
          <p:cNvPicPr preferRelativeResize="0"/>
          <p:nvPr/>
        </p:nvPicPr>
        <p:blipFill>
          <a:blip r:embed="rId3">
            <a:alphaModFix/>
          </a:blip>
          <a:stretch>
            <a:fillRect/>
          </a:stretch>
        </p:blipFill>
        <p:spPr>
          <a:xfrm>
            <a:off x="7959800" y="1273500"/>
            <a:ext cx="2396399" cy="2387849"/>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Shape 530"/>
          <p:cNvSpPr txBox="1">
            <a:spLocks noGrp="1"/>
          </p:cNvSpPr>
          <p:nvPr>
            <p:ph type="body" idx="1"/>
          </p:nvPr>
        </p:nvSpPr>
        <p:spPr>
          <a:xfrm>
            <a:off x="812250" y="970675"/>
            <a:ext cx="10363200" cy="5153100"/>
          </a:xfrm>
          <a:prstGeom prst="rect">
            <a:avLst/>
          </a:prstGeom>
        </p:spPr>
        <p:txBody>
          <a:bodyPr lIns="117825" tIns="117825" rIns="117825" bIns="117825" anchor="t" anchorCtr="0">
            <a:noAutofit/>
          </a:bodyPr>
          <a:lstStyle/>
          <a:p>
            <a:pPr marL="0" lvl="0" indent="0" rtl="0">
              <a:lnSpc>
                <a:spcPct val="115000"/>
              </a:lnSpc>
              <a:spcBef>
                <a:spcPts val="0"/>
              </a:spcBef>
              <a:buClr>
                <a:schemeClr val="dk1"/>
              </a:buClr>
              <a:buSzPct val="36666"/>
              <a:buFont typeface="Arial"/>
              <a:buNone/>
            </a:pPr>
            <a:r>
              <a:rPr lang="en-US" sz="3000" b="1" dirty="0">
                <a:solidFill>
                  <a:srgbClr val="4E75A8"/>
                </a:solidFill>
              </a:rPr>
              <a:t>Common Criteria (2005) international standard </a:t>
            </a:r>
            <a:endParaRPr lang="en-US" sz="3000" b="1" dirty="0" smtClean="0">
              <a:solidFill>
                <a:srgbClr val="4E75A8"/>
              </a:solidFill>
            </a:endParaRPr>
          </a:p>
          <a:p>
            <a:pPr marL="0" lvl="0" indent="0" rtl="0">
              <a:lnSpc>
                <a:spcPct val="115000"/>
              </a:lnSpc>
              <a:spcBef>
                <a:spcPts val="0"/>
              </a:spcBef>
              <a:buClr>
                <a:schemeClr val="dk1"/>
              </a:buClr>
              <a:buSzPct val="36666"/>
              <a:buFont typeface="Arial"/>
              <a:buNone/>
            </a:pPr>
            <a:r>
              <a:rPr lang="en-US" sz="3000" b="1" dirty="0" smtClean="0">
                <a:solidFill>
                  <a:srgbClr val="4E75A8"/>
                </a:solidFill>
              </a:rPr>
              <a:t>replaced </a:t>
            </a:r>
            <a:r>
              <a:rPr lang="en-US" sz="3000" b="1" dirty="0">
                <a:solidFill>
                  <a:srgbClr val="4E75A8"/>
                </a:solidFill>
              </a:rPr>
              <a:t>orange book</a:t>
            </a:r>
          </a:p>
          <a:p>
            <a:pPr marL="457200" lvl="0" indent="-228600" rtl="0">
              <a:lnSpc>
                <a:spcPct val="115000"/>
              </a:lnSpc>
              <a:spcBef>
                <a:spcPts val="0"/>
              </a:spcBef>
              <a:buClr>
                <a:schemeClr val="dk1"/>
              </a:buClr>
              <a:buSzPct val="100000"/>
            </a:pPr>
            <a:r>
              <a:rPr lang="en-US" sz="3000" dirty="0">
                <a:solidFill>
                  <a:schemeClr val="dk1"/>
                </a:solidFill>
              </a:rPr>
              <a:t>Originated out of European, Canadian, and US standards</a:t>
            </a:r>
          </a:p>
          <a:p>
            <a:pPr marL="457200" lvl="0" indent="-228600" rtl="0">
              <a:lnSpc>
                <a:spcPct val="115000"/>
              </a:lnSpc>
              <a:spcBef>
                <a:spcPts val="0"/>
              </a:spcBef>
              <a:buClr>
                <a:schemeClr val="dk1"/>
              </a:buClr>
              <a:buSzPct val="100000"/>
            </a:pPr>
            <a:r>
              <a:rPr lang="en-US" sz="3000" b="1" dirty="0">
                <a:solidFill>
                  <a:srgbClr val="6B9462"/>
                </a:solidFill>
              </a:rPr>
              <a:t>Idea:</a:t>
            </a:r>
            <a:r>
              <a:rPr lang="en-US" sz="3000" dirty="0">
                <a:solidFill>
                  <a:schemeClr val="dk1"/>
                </a:solidFill>
              </a:rPr>
              <a:t> users specify system needs, vendors implement solution and make claims about security properties, evaluators determine whether vendors actually met claims</a:t>
            </a:r>
          </a:p>
          <a:p>
            <a:pPr marL="457200" lvl="0" indent="-228600" rtl="0">
              <a:lnSpc>
                <a:spcPct val="115000"/>
              </a:lnSpc>
              <a:spcBef>
                <a:spcPts val="0"/>
              </a:spcBef>
              <a:buClr>
                <a:schemeClr val="dk1"/>
              </a:buClr>
              <a:buSzPct val="100000"/>
            </a:pPr>
            <a:r>
              <a:rPr lang="en-US" sz="3000" b="1" dirty="0">
                <a:solidFill>
                  <a:srgbClr val="6B9462"/>
                </a:solidFill>
              </a:rPr>
              <a:t>Evaluation assurance level</a:t>
            </a:r>
            <a:r>
              <a:rPr lang="en-US" sz="3000" dirty="0">
                <a:solidFill>
                  <a:schemeClr val="dk1"/>
                </a:solidFill>
              </a:rPr>
              <a:t> (EAL) rates systems</a:t>
            </a:r>
          </a:p>
          <a:p>
            <a:pPr marL="914400" lvl="1" indent="-228600">
              <a:lnSpc>
                <a:spcPct val="115000"/>
              </a:lnSpc>
              <a:spcBef>
                <a:spcPts val="0"/>
              </a:spcBef>
              <a:buClr>
                <a:schemeClr val="dk1"/>
              </a:buClr>
              <a:buSzPct val="100000"/>
            </a:pPr>
            <a:r>
              <a:rPr lang="en-US" sz="3000" dirty="0">
                <a:solidFill>
                  <a:schemeClr val="dk1"/>
                </a:solidFill>
              </a:rPr>
              <a:t> EAL1 most basic, EAL7 most rigorous</a:t>
            </a:r>
          </a:p>
        </p:txBody>
      </p:sp>
      <p:sp>
        <p:nvSpPr>
          <p:cNvPr id="531" name="Shape 53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lvl="0" rtl="0">
              <a:spcBef>
                <a:spcPts val="0"/>
              </a:spcBef>
              <a:buNone/>
            </a:pPr>
            <a:r>
              <a:rPr lang="en-US">
                <a:solidFill>
                  <a:srgbClr val="9B37AA"/>
                </a:solidFill>
              </a:rPr>
              <a:t>Government </a:t>
            </a:r>
            <a:r>
              <a:rPr lang="en-US"/>
              <a:t>S</a:t>
            </a:r>
            <a:r>
              <a:rPr lang="en-US">
                <a:solidFill>
                  <a:srgbClr val="9B37AA"/>
                </a:solidFill>
              </a:rPr>
              <a:t>ecurity </a:t>
            </a:r>
            <a:r>
              <a:rPr lang="en-US"/>
              <a:t>E</a:t>
            </a:r>
            <a:r>
              <a:rPr lang="en-US">
                <a:solidFill>
                  <a:srgbClr val="9B37AA"/>
                </a:solidFill>
              </a:rPr>
              <a:t>valuations</a:t>
            </a:r>
          </a:p>
        </p:txBody>
      </p:sp>
      <p:pic>
        <p:nvPicPr>
          <p:cNvPr id="532" name="Shape 532"/>
          <p:cNvPicPr preferRelativeResize="0"/>
          <p:nvPr/>
        </p:nvPicPr>
        <p:blipFill>
          <a:blip r:embed="rId3">
            <a:alphaModFix/>
          </a:blip>
          <a:stretch>
            <a:fillRect/>
          </a:stretch>
        </p:blipFill>
        <p:spPr>
          <a:xfrm>
            <a:off x="10391800" y="334574"/>
            <a:ext cx="1309725" cy="130505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Shape 538"/>
          <p:cNvSpPr txBox="1">
            <a:spLocks noGrp="1"/>
          </p:cNvSpPr>
          <p:nvPr>
            <p:ph type="title"/>
          </p:nvPr>
        </p:nvSpPr>
        <p:spPr>
          <a:xfrm>
            <a:off x="3175871" y="1063325"/>
            <a:ext cx="5707500" cy="1143000"/>
          </a:xfrm>
          <a:prstGeom prst="rect">
            <a:avLst/>
          </a:prstGeom>
        </p:spPr>
        <p:txBody>
          <a:bodyPr lIns="117825" tIns="117825" rIns="117825" bIns="117825" anchor="ctr" anchorCtr="0">
            <a:noAutofit/>
          </a:bodyPr>
          <a:lstStyle/>
          <a:p>
            <a:pPr lvl="0" algn="l" rtl="0">
              <a:spcBef>
                <a:spcPts val="0"/>
              </a:spcBef>
              <a:buNone/>
            </a:pPr>
            <a:r>
              <a:rPr lang="en-US">
                <a:solidFill>
                  <a:srgbClr val="9B37AA"/>
                </a:solidFill>
              </a:rPr>
              <a:t>TCSEC Divisions Quiz</a:t>
            </a:r>
          </a:p>
        </p:txBody>
      </p:sp>
      <p:sp>
        <p:nvSpPr>
          <p:cNvPr id="539" name="Shape 539"/>
          <p:cNvSpPr txBox="1">
            <a:spLocks noGrp="1"/>
          </p:cNvSpPr>
          <p:nvPr>
            <p:ph type="body" idx="1"/>
          </p:nvPr>
        </p:nvSpPr>
        <p:spPr>
          <a:xfrm>
            <a:off x="995225" y="2505762"/>
            <a:ext cx="10363200" cy="1143000"/>
          </a:xfrm>
          <a:prstGeom prst="rect">
            <a:avLst/>
          </a:prstGeom>
        </p:spPr>
        <p:txBody>
          <a:bodyPr lIns="117825" tIns="117825" rIns="117825" bIns="117825" anchor="t" anchorCtr="0">
            <a:noAutofit/>
          </a:bodyPr>
          <a:lstStyle/>
          <a:p>
            <a:pPr marL="0" lvl="0" indent="0" rtl="0">
              <a:lnSpc>
                <a:spcPct val="100000"/>
              </a:lnSpc>
              <a:spcBef>
                <a:spcPts val="0"/>
              </a:spcBef>
              <a:buSzPct val="36666"/>
              <a:buFont typeface="Arial"/>
              <a:buNone/>
            </a:pPr>
            <a:r>
              <a:rPr lang="en-US" sz="3000">
                <a:solidFill>
                  <a:schemeClr val="dk1"/>
                </a:solidFill>
              </a:rPr>
              <a:t>Many widely used operating systems </a:t>
            </a:r>
            <a:r>
              <a:rPr lang="en-US" sz="3000" b="1">
                <a:solidFill>
                  <a:srgbClr val="4E75A8"/>
                </a:solidFill>
              </a:rPr>
              <a:t>do not support MAC </a:t>
            </a:r>
            <a:r>
              <a:rPr lang="en-US" sz="3000">
                <a:solidFill>
                  <a:schemeClr val="dk1"/>
                </a:solidFill>
              </a:rPr>
              <a:t>and hence cannot be in a TCSEC division higher than...</a:t>
            </a:r>
          </a:p>
        </p:txBody>
      </p:sp>
      <p:pic>
        <p:nvPicPr>
          <p:cNvPr id="540" name="Shape 540"/>
          <p:cNvPicPr preferRelativeResize="0"/>
          <p:nvPr/>
        </p:nvPicPr>
        <p:blipFill>
          <a:blip r:embed="rId3">
            <a:alphaModFix/>
          </a:blip>
          <a:stretch>
            <a:fillRect/>
          </a:stretch>
        </p:blipFill>
        <p:spPr>
          <a:xfrm>
            <a:off x="1410071" y="610546"/>
            <a:ext cx="1617449" cy="1785496"/>
          </a:xfrm>
          <a:prstGeom prst="rect">
            <a:avLst/>
          </a:prstGeom>
          <a:noFill/>
          <a:ln>
            <a:noFill/>
          </a:ln>
        </p:spPr>
      </p:pic>
      <p:sp>
        <p:nvSpPr>
          <p:cNvPr id="541" name="Shape 541"/>
          <p:cNvSpPr txBox="1"/>
          <p:nvPr/>
        </p:nvSpPr>
        <p:spPr>
          <a:xfrm>
            <a:off x="5490825" y="5179625"/>
            <a:ext cx="3000000" cy="4613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C</a:t>
            </a:r>
          </a:p>
        </p:txBody>
      </p:sp>
      <p:sp>
        <p:nvSpPr>
          <p:cNvPr id="542" name="Shape 542"/>
          <p:cNvSpPr txBox="1"/>
          <p:nvPr/>
        </p:nvSpPr>
        <p:spPr>
          <a:xfrm>
            <a:off x="5490825" y="4118300"/>
            <a:ext cx="785399" cy="718800"/>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D</a:t>
            </a:r>
          </a:p>
        </p:txBody>
      </p:sp>
      <p:sp>
        <p:nvSpPr>
          <p:cNvPr id="543" name="Shape 543"/>
          <p:cNvSpPr/>
          <p:nvPr/>
        </p:nvSpPr>
        <p:spPr>
          <a:xfrm>
            <a:off x="4703700" y="40500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44" name="Shape 544"/>
          <p:cNvSpPr/>
          <p:nvPr/>
        </p:nvSpPr>
        <p:spPr>
          <a:xfrm>
            <a:off x="4703700" y="508496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Shape 550"/>
          <p:cNvSpPr txBox="1">
            <a:spLocks noGrp="1"/>
          </p:cNvSpPr>
          <p:nvPr>
            <p:ph type="title"/>
          </p:nvPr>
        </p:nvSpPr>
        <p:spPr>
          <a:xfrm>
            <a:off x="3167450" y="512737"/>
            <a:ext cx="10212899" cy="1613099"/>
          </a:xfrm>
          <a:prstGeom prst="rect">
            <a:avLst/>
          </a:prstGeom>
        </p:spPr>
        <p:txBody>
          <a:bodyPr lIns="117825" tIns="117825" rIns="117825" bIns="117825" anchor="ctr" anchorCtr="0">
            <a:noAutofit/>
          </a:bodyPr>
          <a:lstStyle/>
          <a:p>
            <a:pPr algn="l" rtl="0">
              <a:lnSpc>
                <a:spcPct val="100000"/>
              </a:lnSpc>
              <a:spcBef>
                <a:spcPts val="0"/>
              </a:spcBef>
              <a:buNone/>
            </a:pPr>
            <a:r>
              <a:rPr lang="en-US">
                <a:solidFill>
                  <a:srgbClr val="9B37AA"/>
                </a:solidFill>
              </a:rPr>
              <a:t>Earning an EAL4</a:t>
            </a:r>
          </a:p>
          <a:p>
            <a:pPr lvl="0" algn="l" rtl="0">
              <a:lnSpc>
                <a:spcPct val="100000"/>
              </a:lnSpc>
              <a:spcBef>
                <a:spcPts val="0"/>
              </a:spcBef>
              <a:buNone/>
            </a:pPr>
            <a:r>
              <a:rPr lang="en-US">
                <a:solidFill>
                  <a:srgbClr val="9B37AA"/>
                </a:solidFill>
              </a:rPr>
              <a:t>Certification Quiz</a:t>
            </a:r>
          </a:p>
        </p:txBody>
      </p:sp>
      <p:sp>
        <p:nvSpPr>
          <p:cNvPr id="551" name="Shape 551"/>
          <p:cNvSpPr txBox="1">
            <a:spLocks noGrp="1"/>
          </p:cNvSpPr>
          <p:nvPr>
            <p:ph type="body" idx="1"/>
          </p:nvPr>
        </p:nvSpPr>
        <p:spPr>
          <a:xfrm>
            <a:off x="1041775" y="2218825"/>
            <a:ext cx="10363200" cy="1126499"/>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How did </a:t>
            </a:r>
            <a:r>
              <a:rPr lang="en-US" sz="3000" b="1">
                <a:solidFill>
                  <a:srgbClr val="4E75A8"/>
                </a:solidFill>
              </a:rPr>
              <a:t>VMware vCloud Networking and Security</a:t>
            </a:r>
          </a:p>
          <a:p>
            <a:pPr marL="0" lvl="0" indent="0" rtl="0">
              <a:lnSpc>
                <a:spcPct val="100000"/>
              </a:lnSpc>
              <a:spcBef>
                <a:spcPts val="0"/>
              </a:spcBef>
              <a:buClr>
                <a:schemeClr val="dk1"/>
              </a:buClr>
              <a:buSzPct val="36666"/>
              <a:buFont typeface="Arial"/>
              <a:buNone/>
            </a:pPr>
            <a:r>
              <a:rPr lang="en-US" sz="3000" b="1">
                <a:solidFill>
                  <a:srgbClr val="4E75A8"/>
                </a:solidFill>
              </a:rPr>
              <a:t>v5.5</a:t>
            </a:r>
            <a:r>
              <a:rPr lang="en-US" sz="3000">
                <a:solidFill>
                  <a:schemeClr val="dk1"/>
                </a:solidFill>
              </a:rPr>
              <a:t> system receive an EAL4+ certification?</a:t>
            </a:r>
          </a:p>
        </p:txBody>
      </p:sp>
      <p:pic>
        <p:nvPicPr>
          <p:cNvPr id="552" name="Shape 552"/>
          <p:cNvPicPr preferRelativeResize="0"/>
          <p:nvPr/>
        </p:nvPicPr>
        <p:blipFill>
          <a:blip r:embed="rId3">
            <a:alphaModFix/>
          </a:blip>
          <a:stretch>
            <a:fillRect/>
          </a:stretch>
        </p:blipFill>
        <p:spPr>
          <a:xfrm>
            <a:off x="1297696" y="350334"/>
            <a:ext cx="1617449" cy="1785496"/>
          </a:xfrm>
          <a:prstGeom prst="rect">
            <a:avLst/>
          </a:prstGeom>
          <a:noFill/>
          <a:ln>
            <a:noFill/>
          </a:ln>
        </p:spPr>
      </p:pic>
      <p:sp>
        <p:nvSpPr>
          <p:cNvPr id="553" name="Shape 553"/>
          <p:cNvSpPr txBox="1"/>
          <p:nvPr/>
        </p:nvSpPr>
        <p:spPr>
          <a:xfrm>
            <a:off x="2399125" y="5076362"/>
            <a:ext cx="8424599" cy="11264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A systematic review and testing process was used by the system developers</a:t>
            </a:r>
          </a:p>
        </p:txBody>
      </p:sp>
      <p:sp>
        <p:nvSpPr>
          <p:cNvPr id="554" name="Shape 554"/>
          <p:cNvSpPr txBox="1"/>
          <p:nvPr/>
        </p:nvSpPr>
        <p:spPr>
          <a:xfrm>
            <a:off x="2399125" y="3428337"/>
            <a:ext cx="8177400" cy="13991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The system developers used formal techniques in its design and testing</a:t>
            </a:r>
          </a:p>
        </p:txBody>
      </p:sp>
      <p:sp>
        <p:nvSpPr>
          <p:cNvPr id="555" name="Shape 555"/>
          <p:cNvSpPr/>
          <p:nvPr/>
        </p:nvSpPr>
        <p:spPr>
          <a:xfrm>
            <a:off x="1616475" y="375925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56" name="Shape 556"/>
          <p:cNvSpPr/>
          <p:nvPr/>
        </p:nvSpPr>
        <p:spPr>
          <a:xfrm>
            <a:off x="1616475" y="5209605"/>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Shape 562"/>
          <p:cNvSpPr txBox="1">
            <a:spLocks noGrp="1"/>
          </p:cNvSpPr>
          <p:nvPr>
            <p:ph type="title"/>
          </p:nvPr>
        </p:nvSpPr>
        <p:spPr>
          <a:xfrm>
            <a:off x="2622923" y="842275"/>
            <a:ext cx="8838900" cy="1143000"/>
          </a:xfrm>
          <a:prstGeom prst="rect">
            <a:avLst/>
          </a:prstGeom>
        </p:spPr>
        <p:txBody>
          <a:bodyPr lIns="117825" tIns="117825" rIns="117825" bIns="117825" anchor="ctr" anchorCtr="0">
            <a:noAutofit/>
          </a:bodyPr>
          <a:lstStyle/>
          <a:p>
            <a:pPr lvl="0" algn="l" rtl="0">
              <a:lnSpc>
                <a:spcPct val="100000"/>
              </a:lnSpc>
              <a:spcBef>
                <a:spcPts val="0"/>
              </a:spcBef>
              <a:buNone/>
            </a:pPr>
            <a:r>
              <a:rPr lang="en-US">
                <a:solidFill>
                  <a:srgbClr val="9B37AA"/>
                </a:solidFill>
              </a:rPr>
              <a:t>Cost-Benefit Certification Tradeoffs Quiz</a:t>
            </a:r>
          </a:p>
        </p:txBody>
      </p:sp>
      <p:sp>
        <p:nvSpPr>
          <p:cNvPr id="563" name="Shape 563"/>
          <p:cNvSpPr txBox="1">
            <a:spLocks noGrp="1"/>
          </p:cNvSpPr>
          <p:nvPr>
            <p:ph type="body" idx="1"/>
          </p:nvPr>
        </p:nvSpPr>
        <p:spPr>
          <a:xfrm>
            <a:off x="950150" y="2350450"/>
            <a:ext cx="10363200" cy="11430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Many OS vendors </a:t>
            </a:r>
            <a:r>
              <a:rPr lang="en-US" sz="3000" b="1">
                <a:solidFill>
                  <a:srgbClr val="4E75A8"/>
                </a:solidFill>
              </a:rPr>
              <a:t>do not aim for the highest certifications</a:t>
            </a:r>
            <a:r>
              <a:rPr lang="en-US" sz="3000">
                <a:solidFill>
                  <a:schemeClr val="dk1"/>
                </a:solidFill>
              </a:rPr>
              <a:t> because...</a:t>
            </a:r>
          </a:p>
          <a:p>
            <a:pPr marL="457200" lvl="0" indent="0" rtl="0">
              <a:lnSpc>
                <a:spcPct val="100000"/>
              </a:lnSpc>
              <a:spcBef>
                <a:spcPts val="0"/>
              </a:spcBef>
              <a:buNone/>
            </a:pPr>
            <a:endParaRPr sz="3000">
              <a:solidFill>
                <a:schemeClr val="dk1"/>
              </a:solidFill>
            </a:endParaRPr>
          </a:p>
          <a:p>
            <a:pPr marL="0" lvl="0" indent="0" rtl="0">
              <a:lnSpc>
                <a:spcPct val="100000"/>
              </a:lnSpc>
              <a:spcBef>
                <a:spcPts val="0"/>
              </a:spcBef>
              <a:buNone/>
            </a:pPr>
            <a:endParaRPr sz="1200">
              <a:solidFill>
                <a:schemeClr val="dk1"/>
              </a:solidFill>
              <a:latin typeface="Arial"/>
              <a:ea typeface="Arial"/>
              <a:cs typeface="Arial"/>
              <a:sym typeface="Arial"/>
            </a:endParaRPr>
          </a:p>
        </p:txBody>
      </p:sp>
      <p:pic>
        <p:nvPicPr>
          <p:cNvPr id="564" name="Shape 564"/>
          <p:cNvPicPr preferRelativeResize="0"/>
          <p:nvPr/>
        </p:nvPicPr>
        <p:blipFill>
          <a:blip r:embed="rId3">
            <a:alphaModFix/>
          </a:blip>
          <a:stretch>
            <a:fillRect/>
          </a:stretch>
        </p:blipFill>
        <p:spPr>
          <a:xfrm>
            <a:off x="873946" y="521021"/>
            <a:ext cx="1617449" cy="1785496"/>
          </a:xfrm>
          <a:prstGeom prst="rect">
            <a:avLst/>
          </a:prstGeom>
          <a:noFill/>
          <a:ln>
            <a:noFill/>
          </a:ln>
        </p:spPr>
      </p:pic>
      <p:sp>
        <p:nvSpPr>
          <p:cNvPr id="565" name="Shape 565"/>
          <p:cNvSpPr txBox="1"/>
          <p:nvPr/>
        </p:nvSpPr>
        <p:spPr>
          <a:xfrm>
            <a:off x="2990425" y="4862075"/>
            <a:ext cx="7947300" cy="13139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Cost/benefit tradeoffs dictate the highest certification</a:t>
            </a:r>
          </a:p>
        </p:txBody>
      </p:sp>
      <p:sp>
        <p:nvSpPr>
          <p:cNvPr id="566" name="Shape 566"/>
          <p:cNvSpPr txBox="1"/>
          <p:nvPr/>
        </p:nvSpPr>
        <p:spPr>
          <a:xfrm>
            <a:off x="2990425" y="3537375"/>
            <a:ext cx="7355400" cy="13991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There is no market demand for such certifications</a:t>
            </a:r>
          </a:p>
        </p:txBody>
      </p:sp>
      <p:sp>
        <p:nvSpPr>
          <p:cNvPr id="567" name="Shape 567"/>
          <p:cNvSpPr/>
          <p:nvPr/>
        </p:nvSpPr>
        <p:spPr>
          <a:xfrm>
            <a:off x="2126050" y="37896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568" name="Shape 568"/>
          <p:cNvSpPr/>
          <p:nvPr/>
        </p:nvSpPr>
        <p:spPr>
          <a:xfrm>
            <a:off x="2126050" y="510266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Shape 574"/>
          <p:cNvSpPr txBox="1">
            <a:spLocks noGrp="1"/>
          </p:cNvSpPr>
          <p:nvPr>
            <p:ph type="title"/>
          </p:nvPr>
        </p:nvSpPr>
        <p:spPr>
          <a:xfrm>
            <a:off x="944883" y="663066"/>
            <a:ext cx="10363200" cy="1143000"/>
          </a:xfrm>
          <a:prstGeom prst="rect">
            <a:avLst/>
          </a:prstGeom>
        </p:spPr>
        <p:txBody>
          <a:bodyPr lIns="117825" tIns="117825" rIns="117825" bIns="117825" anchor="ctr" anchorCtr="0">
            <a:noAutofit/>
          </a:bodyPr>
          <a:lstStyle/>
          <a:p>
            <a:pPr lvl="0" algn="l" rtl="0">
              <a:spcBef>
                <a:spcPts val="0"/>
              </a:spcBef>
              <a:buNone/>
            </a:pPr>
            <a:r>
              <a:rPr lang="en-US" sz="4800">
                <a:latin typeface="Questrial"/>
                <a:ea typeface="Questrial"/>
                <a:cs typeface="Questrial"/>
                <a:sym typeface="Questrial"/>
              </a:rPr>
              <a:t>Mandatory Access Control</a:t>
            </a:r>
          </a:p>
        </p:txBody>
      </p:sp>
      <p:sp>
        <p:nvSpPr>
          <p:cNvPr id="575" name="Shape 575"/>
          <p:cNvSpPr txBox="1"/>
          <p:nvPr/>
        </p:nvSpPr>
        <p:spPr>
          <a:xfrm>
            <a:off x="883908" y="780850"/>
            <a:ext cx="6616499" cy="2000100"/>
          </a:xfrm>
          <a:prstGeom prst="rect">
            <a:avLst/>
          </a:prstGeom>
          <a:noFill/>
          <a:ln>
            <a:noFill/>
          </a:ln>
        </p:spPr>
        <p:txBody>
          <a:bodyPr lIns="60950" tIns="60950" rIns="60950" bIns="60950" anchor="ctr" anchorCtr="0">
            <a:noAutofit/>
          </a:bodyPr>
          <a:lstStyle/>
          <a:p>
            <a:pPr lvl="0" rtl="0">
              <a:lnSpc>
                <a:spcPct val="150000"/>
              </a:lnSpc>
              <a:spcBef>
                <a:spcPts val="0"/>
              </a:spcBef>
              <a:buNone/>
            </a:pPr>
            <a:r>
              <a:rPr lang="en-US" sz="4000" b="1">
                <a:solidFill>
                  <a:schemeClr val="dk1"/>
                </a:solidFill>
                <a:latin typeface="Questrial"/>
                <a:ea typeface="Questrial"/>
                <a:cs typeface="Questrial"/>
                <a:sym typeface="Questrial"/>
              </a:rPr>
              <a:t> Lesson Summary</a:t>
            </a:r>
          </a:p>
        </p:txBody>
      </p:sp>
      <p:sp>
        <p:nvSpPr>
          <p:cNvPr id="576" name="Shape 576"/>
          <p:cNvSpPr txBox="1">
            <a:spLocks noGrp="1"/>
          </p:cNvSpPr>
          <p:nvPr>
            <p:ph type="body" idx="1"/>
          </p:nvPr>
        </p:nvSpPr>
        <p:spPr>
          <a:xfrm>
            <a:off x="798725" y="2723300"/>
            <a:ext cx="10363200" cy="1896299"/>
          </a:xfrm>
          <a:prstGeom prst="rect">
            <a:avLst/>
          </a:prstGeom>
        </p:spPr>
        <p:txBody>
          <a:bodyPr lIns="117825" tIns="117825" rIns="117825" bIns="117825" anchor="t" anchorCtr="0">
            <a:noAutofit/>
          </a:bodyPr>
          <a:lstStyle/>
          <a:p>
            <a:pPr marL="457200" lvl="0" indent="-228600" rtl="0">
              <a:lnSpc>
                <a:spcPct val="100000"/>
              </a:lnSpc>
              <a:spcBef>
                <a:spcPts val="0"/>
              </a:spcBef>
              <a:buClr>
                <a:schemeClr val="dk1"/>
              </a:buClr>
              <a:buSzPct val="100000"/>
              <a:buFont typeface="Questrial"/>
            </a:pPr>
            <a:r>
              <a:rPr lang="en-US" sz="2400">
                <a:solidFill>
                  <a:schemeClr val="dk1"/>
                </a:solidFill>
                <a:latin typeface="Questrial"/>
                <a:ea typeface="Questrial"/>
                <a:cs typeface="Questrial"/>
                <a:sym typeface="Questrial"/>
              </a:rPr>
              <a:t>Provides enterprises</a:t>
            </a:r>
            <a:r>
              <a:rPr lang="en-US" sz="2400" b="1">
                <a:solidFill>
                  <a:srgbClr val="6B9462"/>
                </a:solidFill>
                <a:latin typeface="Questrial"/>
                <a:ea typeface="Questrial"/>
                <a:cs typeface="Questrial"/>
                <a:sym typeface="Questrial"/>
              </a:rPr>
              <a:t> an ability to control how sharing </a:t>
            </a:r>
            <a:r>
              <a:rPr lang="en-US" sz="2400">
                <a:solidFill>
                  <a:schemeClr val="dk1"/>
                </a:solidFill>
                <a:latin typeface="Questrial"/>
                <a:ea typeface="Questrial"/>
                <a:cs typeface="Questrial"/>
                <a:sym typeface="Questrial"/>
              </a:rPr>
              <a:t>of sensitive information can be controlled</a:t>
            </a:r>
          </a:p>
          <a:p>
            <a:pPr marL="0" lvl="0" indent="0" rtl="0">
              <a:lnSpc>
                <a:spcPct val="100000"/>
              </a:lnSpc>
              <a:spcBef>
                <a:spcPts val="0"/>
              </a:spcBef>
              <a:buNone/>
            </a:pPr>
            <a:endParaRPr sz="2400">
              <a:solidFill>
                <a:schemeClr val="dk1"/>
              </a:solidFill>
              <a:latin typeface="Questrial"/>
              <a:ea typeface="Questrial"/>
              <a:cs typeface="Questrial"/>
              <a:sym typeface="Questrial"/>
            </a:endParaRPr>
          </a:p>
          <a:p>
            <a:pPr marL="457200" lvl="0" indent="-228600" rtl="0">
              <a:lnSpc>
                <a:spcPct val="100000"/>
              </a:lnSpc>
              <a:spcBef>
                <a:spcPts val="0"/>
              </a:spcBef>
              <a:buClr>
                <a:schemeClr val="dk1"/>
              </a:buClr>
              <a:buSzPct val="100000"/>
              <a:buFont typeface="Questrial"/>
            </a:pPr>
            <a:r>
              <a:rPr lang="en-US" sz="2400">
                <a:solidFill>
                  <a:schemeClr val="dk1"/>
                </a:solidFill>
                <a:latin typeface="Questrial"/>
                <a:ea typeface="Questrial"/>
                <a:cs typeface="Questrial"/>
                <a:sym typeface="Questrial"/>
              </a:rPr>
              <a:t>Can address both </a:t>
            </a:r>
            <a:r>
              <a:rPr lang="en-US" sz="2400" b="1">
                <a:solidFill>
                  <a:srgbClr val="6B9462"/>
                </a:solidFill>
                <a:latin typeface="Questrial"/>
                <a:ea typeface="Questrial"/>
                <a:cs typeface="Questrial"/>
                <a:sym typeface="Questrial"/>
              </a:rPr>
              <a:t>confidentiality and integrity</a:t>
            </a:r>
            <a:r>
              <a:rPr lang="en-US" sz="2400">
                <a:solidFill>
                  <a:schemeClr val="dk1"/>
                </a:solidFill>
                <a:latin typeface="Questrial"/>
                <a:ea typeface="Questrial"/>
                <a:cs typeface="Questrial"/>
                <a:sym typeface="Questrial"/>
              </a:rPr>
              <a:t> but require added functionality with labels</a:t>
            </a:r>
          </a:p>
          <a:p>
            <a:pPr marL="0" lvl="0" indent="0" rtl="0">
              <a:lnSpc>
                <a:spcPct val="100000"/>
              </a:lnSpc>
              <a:spcBef>
                <a:spcPts val="0"/>
              </a:spcBef>
              <a:buNone/>
            </a:pPr>
            <a:endParaRPr sz="2400">
              <a:solidFill>
                <a:schemeClr val="dk1"/>
              </a:solidFill>
              <a:latin typeface="Questrial"/>
              <a:ea typeface="Questrial"/>
              <a:cs typeface="Questrial"/>
              <a:sym typeface="Questrial"/>
            </a:endParaRPr>
          </a:p>
          <a:p>
            <a:pPr marL="457200" lvl="0" indent="-228600" rtl="0">
              <a:lnSpc>
                <a:spcPct val="100000"/>
              </a:lnSpc>
              <a:spcBef>
                <a:spcPts val="0"/>
              </a:spcBef>
              <a:buClr>
                <a:schemeClr val="dk1"/>
              </a:buClr>
              <a:buSzPct val="100000"/>
              <a:buFont typeface="Questrial"/>
            </a:pPr>
            <a:r>
              <a:rPr lang="en-US" sz="2400" b="1">
                <a:solidFill>
                  <a:srgbClr val="6B9462"/>
                </a:solidFill>
                <a:latin typeface="Questrial"/>
                <a:ea typeface="Questrial"/>
                <a:cs typeface="Questrial"/>
                <a:sym typeface="Questrial"/>
              </a:rPr>
              <a:t>High level of assurance </a:t>
            </a:r>
            <a:r>
              <a:rPr lang="en-US" sz="2400">
                <a:solidFill>
                  <a:schemeClr val="dk1"/>
                </a:solidFill>
                <a:latin typeface="Questrial"/>
                <a:ea typeface="Questrial"/>
                <a:cs typeface="Questrial"/>
                <a:sym typeface="Questrial"/>
              </a:rPr>
              <a:t>for trusted systems is challenging </a:t>
            </a:r>
          </a:p>
        </p:txBody>
      </p:sp>
      <p:cxnSp>
        <p:nvCxnSpPr>
          <p:cNvPr id="577" name="Shape 577"/>
          <p:cNvCxnSpPr/>
          <p:nvPr/>
        </p:nvCxnSpPr>
        <p:spPr>
          <a:xfrm>
            <a:off x="864250" y="2366375"/>
            <a:ext cx="10124100" cy="0"/>
          </a:xfrm>
          <a:prstGeom prst="straightConnector1">
            <a:avLst/>
          </a:prstGeom>
          <a:noFill/>
          <a:ln w="38100" cap="flat" cmpd="sng">
            <a:solidFill>
              <a:srgbClr val="000000"/>
            </a:solidFill>
            <a:prstDash val="solid"/>
            <a:round/>
            <a:headEnd type="none" w="lg" len="lg"/>
            <a:tailEnd type="none" w="lg" len="lg"/>
          </a:ln>
        </p:spPr>
      </p:cxnSp>
      <p:cxnSp>
        <p:nvCxnSpPr>
          <p:cNvPr id="578" name="Shape 578"/>
          <p:cNvCxnSpPr/>
          <p:nvPr/>
        </p:nvCxnSpPr>
        <p:spPr>
          <a:xfrm>
            <a:off x="883900" y="6019150"/>
            <a:ext cx="10124100" cy="0"/>
          </a:xfrm>
          <a:prstGeom prst="straightConnector1">
            <a:avLst/>
          </a:prstGeom>
          <a:noFill/>
          <a:ln w="38100" cap="flat" cmpd="sng">
            <a:solidFill>
              <a:srgbClr val="000000"/>
            </a:solidFill>
            <a:prstDash val="solid"/>
            <a:round/>
            <a:headEnd type="none" w="lg" len="lg"/>
            <a:tailEnd type="none" w="lg" len="lg"/>
          </a:ln>
        </p:spPr>
      </p:cxn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Mandatory Access Control (MAC) Models</a:t>
            </a:r>
          </a:p>
        </p:txBody>
      </p:sp>
      <p:sp>
        <p:nvSpPr>
          <p:cNvPr id="62" name="Shape 62"/>
          <p:cNvSpPr txBox="1">
            <a:spLocks noGrp="1"/>
          </p:cNvSpPr>
          <p:nvPr>
            <p:ph type="body" idx="1"/>
          </p:nvPr>
        </p:nvSpPr>
        <p:spPr>
          <a:xfrm>
            <a:off x="961198" y="1179375"/>
            <a:ext cx="8575200" cy="4904699"/>
          </a:xfrm>
          <a:prstGeom prst="rect">
            <a:avLst/>
          </a:prstGeom>
        </p:spPr>
        <p:txBody>
          <a:bodyPr lIns="117825" tIns="117825" rIns="117825" bIns="117825" anchor="t" anchorCtr="0">
            <a:noAutofit/>
          </a:bodyPr>
          <a:lstStyle/>
          <a:p>
            <a:pPr marL="0" lvl="0" indent="0">
              <a:lnSpc>
                <a:spcPct val="100000"/>
              </a:lnSpc>
              <a:spcBef>
                <a:spcPts val="0"/>
              </a:spcBef>
              <a:buClr>
                <a:schemeClr val="dk1"/>
              </a:buClr>
              <a:buSzPct val="36666"/>
              <a:buFont typeface="Arial"/>
              <a:buNone/>
            </a:pPr>
            <a:r>
              <a:rPr lang="en-US" sz="3000" b="1">
                <a:solidFill>
                  <a:srgbClr val="4E75A8"/>
                </a:solidFill>
              </a:rPr>
              <a:t>Military and intelligence agencies:</a:t>
            </a:r>
          </a:p>
        </p:txBody>
      </p:sp>
      <p:sp>
        <p:nvSpPr>
          <p:cNvPr id="63" name="Shape 63"/>
          <p:cNvSpPr txBox="1"/>
          <p:nvPr/>
        </p:nvSpPr>
        <p:spPr>
          <a:xfrm>
            <a:off x="3195150" y="2058650"/>
            <a:ext cx="8440499" cy="4208999"/>
          </a:xfrm>
          <a:prstGeom prst="rect">
            <a:avLst/>
          </a:prstGeom>
          <a:noFill/>
          <a:ln>
            <a:noFill/>
          </a:ln>
        </p:spPr>
        <p:txBody>
          <a:bodyPr lIns="91425" tIns="91425" rIns="91425" bIns="91425" anchor="ctr" anchorCtr="0">
            <a:noAutofit/>
          </a:bodyPr>
          <a:lstStyle/>
          <a:p>
            <a:pPr lvl="0" rtl="0">
              <a:spcBef>
                <a:spcPts val="0"/>
              </a:spcBef>
              <a:buNone/>
            </a:pPr>
            <a:r>
              <a:rPr lang="en-US" sz="3000">
                <a:solidFill>
                  <a:schemeClr val="dk1"/>
                </a:solidFill>
                <a:latin typeface="Gloria Hallelujah"/>
                <a:ea typeface="Gloria Hallelujah"/>
                <a:cs typeface="Gloria Hallelujah"/>
                <a:sym typeface="Gloria Hallelujah"/>
              </a:rPr>
              <a:t>Data has </a:t>
            </a:r>
            <a:r>
              <a:rPr lang="en-US" sz="3000" b="1">
                <a:solidFill>
                  <a:srgbClr val="6B9462"/>
                </a:solidFill>
                <a:latin typeface="Gloria Hallelujah"/>
                <a:ea typeface="Gloria Hallelujah"/>
                <a:cs typeface="Gloria Hallelujah"/>
                <a:sym typeface="Gloria Hallelujah"/>
              </a:rPr>
              <a:t>associated classification level</a:t>
            </a:r>
            <a:r>
              <a:rPr lang="en-US" sz="3000">
                <a:solidFill>
                  <a:schemeClr val="dk1"/>
                </a:solidFill>
                <a:latin typeface="Gloria Hallelujah"/>
                <a:ea typeface="Gloria Hallelujah"/>
                <a:cs typeface="Gloria Hallelujah"/>
                <a:sym typeface="Gloria Hallelujah"/>
              </a:rPr>
              <a:t> and users are cleared at various levels</a:t>
            </a: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Top secret, secret, confidential etc.</a:t>
            </a: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Limits on </a:t>
            </a:r>
            <a:r>
              <a:rPr lang="en-US" sz="3000" b="1">
                <a:solidFill>
                  <a:srgbClr val="6B9462"/>
                </a:solidFill>
                <a:latin typeface="Gloria Hallelujah"/>
                <a:ea typeface="Gloria Hallelujah"/>
                <a:cs typeface="Gloria Hallelujah"/>
                <a:sym typeface="Gloria Hallelujah"/>
              </a:rPr>
              <a:t>who can access data at a certain level</a:t>
            </a:r>
          </a:p>
          <a:p>
            <a:pPr marL="914400" lvl="1"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User cleared only at secret level should not be able to access top secret data</a:t>
            </a:r>
          </a:p>
          <a:p>
            <a:pPr marL="457200" lvl="0" indent="-419100" rtl="0">
              <a:spcBef>
                <a:spcPts val="0"/>
              </a:spcBef>
              <a:buClr>
                <a:schemeClr val="dk1"/>
              </a:buClr>
              <a:buSzPct val="100000"/>
              <a:buFont typeface="Gloria Hallelujah"/>
              <a:buChar char="●"/>
            </a:pPr>
            <a:r>
              <a:rPr lang="en-US" sz="3000">
                <a:solidFill>
                  <a:schemeClr val="dk1"/>
                </a:solidFill>
                <a:latin typeface="Gloria Hallelujah"/>
                <a:ea typeface="Gloria Hallelujah"/>
                <a:cs typeface="Gloria Hallelujah"/>
                <a:sym typeface="Gloria Hallelujah"/>
              </a:rPr>
              <a:t>Also called </a:t>
            </a:r>
            <a:r>
              <a:rPr lang="en-US" sz="3000" b="1">
                <a:solidFill>
                  <a:srgbClr val="4E75A8"/>
                </a:solidFill>
                <a:latin typeface="Gloria Hallelujah"/>
                <a:ea typeface="Gloria Hallelujah"/>
                <a:cs typeface="Gloria Hallelujah"/>
                <a:sym typeface="Gloria Hallelujah"/>
              </a:rPr>
              <a:t>multilevel security (MLS)</a:t>
            </a:r>
          </a:p>
        </p:txBody>
      </p:sp>
      <p:pic>
        <p:nvPicPr>
          <p:cNvPr id="64" name="Shape 64"/>
          <p:cNvPicPr preferRelativeResize="0"/>
          <p:nvPr/>
        </p:nvPicPr>
        <p:blipFill>
          <a:blip r:embed="rId3">
            <a:alphaModFix/>
          </a:blip>
          <a:stretch>
            <a:fillRect/>
          </a:stretch>
        </p:blipFill>
        <p:spPr>
          <a:xfrm>
            <a:off x="502075" y="2269845"/>
            <a:ext cx="2538924" cy="381422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70" name="Shape 70"/>
          <p:cNvPicPr preferRelativeResize="0"/>
          <p:nvPr/>
        </p:nvPicPr>
        <p:blipFill>
          <a:blip r:embed="rId3">
            <a:alphaModFix/>
          </a:blip>
          <a:stretch>
            <a:fillRect/>
          </a:stretch>
        </p:blipFill>
        <p:spPr>
          <a:xfrm>
            <a:off x="9205370" y="228600"/>
            <a:ext cx="2171500" cy="2373125"/>
          </a:xfrm>
          <a:prstGeom prst="rect">
            <a:avLst/>
          </a:prstGeom>
          <a:noFill/>
          <a:ln>
            <a:noFill/>
          </a:ln>
        </p:spPr>
      </p:pic>
      <p:sp>
        <p:nvSpPr>
          <p:cNvPr id="71" name="Shape 71"/>
          <p:cNvSpPr txBox="1">
            <a:spLocks noGrp="1"/>
          </p:cNvSpPr>
          <p:nvPr>
            <p:ph type="title"/>
          </p:nvPr>
        </p:nvSpPr>
        <p:spPr>
          <a:xfrm>
            <a:off x="812241" y="228600"/>
            <a:ext cx="10363200" cy="1143000"/>
          </a:xfrm>
          <a:prstGeom prst="rect">
            <a:avLst/>
          </a:prstGeom>
        </p:spPr>
        <p:txBody>
          <a:bodyPr lIns="117825" tIns="117825" rIns="117825" bIns="117825" anchor="ctr" anchorCtr="0">
            <a:noAutofit/>
          </a:bodyPr>
          <a:lstStyle/>
          <a:p>
            <a:pPr>
              <a:spcBef>
                <a:spcPts val="0"/>
              </a:spcBef>
              <a:buNone/>
            </a:pPr>
            <a:r>
              <a:rPr lang="en-US">
                <a:solidFill>
                  <a:srgbClr val="9B37AA"/>
                </a:solidFill>
              </a:rPr>
              <a:t>Implementing MAC</a:t>
            </a:r>
          </a:p>
        </p:txBody>
      </p:sp>
      <p:sp>
        <p:nvSpPr>
          <p:cNvPr id="72" name="Shape 72"/>
          <p:cNvSpPr txBox="1">
            <a:spLocks noGrp="1"/>
          </p:cNvSpPr>
          <p:nvPr>
            <p:ph type="body" idx="1"/>
          </p:nvPr>
        </p:nvSpPr>
        <p:spPr>
          <a:xfrm>
            <a:off x="403499" y="1078150"/>
            <a:ext cx="11385000" cy="4904699"/>
          </a:xfrm>
          <a:prstGeom prst="rect">
            <a:avLst/>
          </a:prstGeom>
        </p:spPr>
        <p:txBody>
          <a:bodyPr lIns="117825" tIns="117825" rIns="117825" bIns="117825" anchor="t" anchorCtr="0">
            <a:noAutofit/>
          </a:bodyPr>
          <a:lstStyle/>
          <a:p>
            <a:pPr marL="0" lvl="0" indent="0" rtl="0">
              <a:lnSpc>
                <a:spcPct val="100000"/>
              </a:lnSpc>
              <a:spcBef>
                <a:spcPts val="0"/>
              </a:spcBef>
              <a:buNone/>
            </a:pPr>
            <a:r>
              <a:rPr lang="en-US" b="1">
                <a:solidFill>
                  <a:srgbClr val="4E75A8"/>
                </a:solidFill>
              </a:rPr>
              <a:t>Labels: A Key Requirement for Implementing MAC</a:t>
            </a:r>
          </a:p>
          <a:p>
            <a:pPr marL="457200" lvl="0" indent="-228600" rtl="0">
              <a:lnSpc>
                <a:spcPct val="100000"/>
              </a:lnSpc>
              <a:spcBef>
                <a:spcPts val="0"/>
              </a:spcBef>
              <a:buClr>
                <a:schemeClr val="dk1"/>
              </a:buClr>
            </a:pPr>
            <a:r>
              <a:rPr lang="en-US">
                <a:solidFill>
                  <a:schemeClr val="dk1"/>
                </a:solidFill>
              </a:rPr>
              <a:t>indicate sensitivity/category of data or clearance/need-to-know requirements of users</a:t>
            </a:r>
          </a:p>
          <a:p>
            <a:pPr marL="457200" lvl="0" indent="-228600" rtl="0">
              <a:lnSpc>
                <a:spcPct val="100000"/>
              </a:lnSpc>
              <a:spcBef>
                <a:spcPts val="0"/>
              </a:spcBef>
              <a:buClr>
                <a:schemeClr val="dk1"/>
              </a:buClr>
            </a:pPr>
            <a:r>
              <a:rPr lang="en-US">
                <a:solidFill>
                  <a:schemeClr val="dk1"/>
                </a:solidFill>
              </a:rPr>
              <a:t>TCB associates</a:t>
            </a:r>
            <a:r>
              <a:rPr lang="en-US" b="1">
                <a:solidFill>
                  <a:srgbClr val="6B9462"/>
                </a:solidFill>
              </a:rPr>
              <a:t> labels with each user and object and checks them when access requests are made</a:t>
            </a:r>
          </a:p>
          <a:p>
            <a:pPr marL="914400" lvl="1" indent="-228600" rtl="0">
              <a:lnSpc>
                <a:spcPct val="100000"/>
              </a:lnSpc>
              <a:spcBef>
                <a:spcPts val="0"/>
              </a:spcBef>
              <a:buClr>
                <a:srgbClr val="000000"/>
              </a:buClr>
            </a:pPr>
            <a:r>
              <a:rPr lang="en-US"/>
              <a:t>Need to relate labels to be able to compare them</a:t>
            </a:r>
          </a:p>
          <a:p>
            <a:pPr marL="457200" lvl="0" indent="-228600" rtl="0">
              <a:lnSpc>
                <a:spcPct val="100000"/>
              </a:lnSpc>
              <a:spcBef>
                <a:spcPts val="0"/>
              </a:spcBef>
              <a:buClr>
                <a:srgbClr val="6B9462"/>
              </a:buClr>
            </a:pPr>
            <a:r>
              <a:rPr lang="en-US"/>
              <a:t>E</a:t>
            </a:r>
            <a:r>
              <a:rPr lang="en-US">
                <a:solidFill>
                  <a:schemeClr val="dk1"/>
                </a:solidFill>
              </a:rPr>
              <a:t>xact nature of labels </a:t>
            </a:r>
            <a:r>
              <a:rPr lang="en-US" b="1">
                <a:solidFill>
                  <a:srgbClr val="6B9462"/>
                </a:solidFill>
              </a:rPr>
              <a:t>depends on what kind of model/policy is implemented</a:t>
            </a:r>
          </a:p>
          <a:p>
            <a:pPr marL="914400" lvl="1" indent="-228600" rtl="0">
              <a:lnSpc>
                <a:spcPct val="100000"/>
              </a:lnSpc>
              <a:spcBef>
                <a:spcPts val="0"/>
              </a:spcBef>
              <a:buClr>
                <a:schemeClr val="dk1"/>
              </a:buClr>
            </a:pPr>
            <a:r>
              <a:rPr lang="en-US">
                <a:solidFill>
                  <a:schemeClr val="dk1"/>
                </a:solidFill>
              </a:rPr>
              <a:t>DoD models include classification/clearance level and a compartment in the label</a:t>
            </a:r>
          </a:p>
          <a:p>
            <a:pPr marL="914400" lvl="1" indent="-228600" rtl="0">
              <a:lnSpc>
                <a:spcPct val="100000"/>
              </a:lnSpc>
              <a:spcBef>
                <a:spcPts val="0"/>
              </a:spcBef>
              <a:buClr>
                <a:schemeClr val="dk1"/>
              </a:buClr>
            </a:pPr>
            <a:r>
              <a:rPr lang="en-US">
                <a:solidFill>
                  <a:schemeClr val="dk1"/>
                </a:solidFill>
              </a:rPr>
              <a:t>Commercial policies are different but use labels to deal with conflict-of-interest, separation-of-duty etc.</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812241" y="136942"/>
            <a:ext cx="10363200" cy="1143000"/>
          </a:xfrm>
          <a:prstGeom prst="rect">
            <a:avLst/>
          </a:prstGeom>
        </p:spPr>
        <p:txBody>
          <a:bodyPr lIns="117825" tIns="117825" rIns="117825" bIns="117825" anchor="ctr" anchorCtr="0">
            <a:noAutofit/>
          </a:bodyPr>
          <a:lstStyle/>
          <a:p>
            <a:pPr>
              <a:spcBef>
                <a:spcPts val="0"/>
              </a:spcBef>
              <a:buNone/>
            </a:pPr>
            <a:r>
              <a:rPr lang="en-US" dirty="0">
                <a:solidFill>
                  <a:srgbClr val="9B37AA"/>
                </a:solidFill>
              </a:rPr>
              <a:t>Implementing MAC</a:t>
            </a:r>
          </a:p>
        </p:txBody>
      </p:sp>
      <p:sp>
        <p:nvSpPr>
          <p:cNvPr id="79" name="Shape 79"/>
          <p:cNvSpPr txBox="1"/>
          <p:nvPr/>
        </p:nvSpPr>
        <p:spPr>
          <a:xfrm>
            <a:off x="6113275" y="1866925"/>
            <a:ext cx="5785200" cy="4340099"/>
          </a:xfrm>
          <a:prstGeom prst="rect">
            <a:avLst/>
          </a:prstGeom>
          <a:noFill/>
          <a:ln>
            <a:noFill/>
          </a:ln>
        </p:spPr>
        <p:txBody>
          <a:bodyPr lIns="91425" tIns="91425" rIns="91425" bIns="91425" anchor="ctr" anchorCtr="0">
            <a:noAutofit/>
          </a:bodyPr>
          <a:lstStyle/>
          <a:p>
            <a:pPr lvl="0" rtl="0">
              <a:spcBef>
                <a:spcPts val="0"/>
              </a:spcBef>
              <a:buClr>
                <a:schemeClr val="dk1"/>
              </a:buClr>
              <a:buFont typeface="Arial"/>
              <a:buNone/>
            </a:pPr>
            <a:endParaRPr sz="2400">
              <a:solidFill>
                <a:schemeClr val="dk1"/>
              </a:solidFill>
              <a:latin typeface="Gloria Hallelujah"/>
              <a:ea typeface="Gloria Hallelujah"/>
              <a:cs typeface="Gloria Hallelujah"/>
              <a:sym typeface="Gloria Hallelujah"/>
            </a:endParaRPr>
          </a:p>
          <a:p>
            <a:pPr marL="457200" lvl="0" indent="-381000" rtl="0">
              <a:spcBef>
                <a:spcPts val="0"/>
              </a:spcBef>
              <a:buClr>
                <a:schemeClr val="dk1"/>
              </a:buClr>
              <a:buSzPct val="100000"/>
              <a:buFont typeface="Gloria Hallelujah"/>
              <a:buAutoNum type="arabicPeriod"/>
            </a:pPr>
            <a:r>
              <a:rPr lang="en-US" sz="2400" b="1">
                <a:solidFill>
                  <a:srgbClr val="6B9462"/>
                </a:solidFill>
                <a:latin typeface="Gloria Hallelujah"/>
                <a:ea typeface="Gloria Hallelujah"/>
                <a:cs typeface="Gloria Hallelujah"/>
                <a:sym typeface="Gloria Hallelujah"/>
              </a:rPr>
              <a:t>Label </a:t>
            </a:r>
            <a:r>
              <a:rPr lang="en-US" sz="2400">
                <a:solidFill>
                  <a:schemeClr val="dk1"/>
                </a:solidFill>
                <a:latin typeface="Gloria Hallelujah"/>
                <a:ea typeface="Gloria Hallelujah"/>
                <a:cs typeface="Gloria Hallelujah"/>
                <a:sym typeface="Gloria Hallelujah"/>
              </a:rPr>
              <a:t>= (sensitivity level, compartment)</a:t>
            </a:r>
          </a:p>
          <a:p>
            <a:pPr lvl="0" rtl="0">
              <a:spcBef>
                <a:spcPts val="0"/>
              </a:spcBef>
              <a:buClr>
                <a:schemeClr val="dk1"/>
              </a:buClr>
              <a:buFont typeface="Arial"/>
              <a:buNone/>
            </a:pPr>
            <a:endParaRPr sz="2400">
              <a:solidFill>
                <a:schemeClr val="dk1"/>
              </a:solidFill>
              <a:latin typeface="Gloria Hallelujah"/>
              <a:ea typeface="Gloria Hallelujah"/>
              <a:cs typeface="Gloria Hallelujah"/>
              <a:sym typeface="Gloria Hallelujah"/>
            </a:endParaRPr>
          </a:p>
          <a:p>
            <a:pPr marL="457200" lvl="0" indent="-381000" rtl="0">
              <a:spcBef>
                <a:spcPts val="0"/>
              </a:spcBef>
              <a:buClr>
                <a:schemeClr val="dk1"/>
              </a:buClr>
              <a:buSzPct val="100000"/>
              <a:buFont typeface="Gloria Hallelujah"/>
              <a:buAutoNum type="arabicPeriod"/>
            </a:pPr>
            <a:r>
              <a:rPr lang="en-US" sz="2400">
                <a:solidFill>
                  <a:schemeClr val="dk1"/>
                </a:solidFill>
                <a:latin typeface="Gloria Hallelujah"/>
                <a:ea typeface="Gloria Hallelujah"/>
                <a:cs typeface="Gloria Hallelujah"/>
                <a:sym typeface="Gloria Hallelujah"/>
              </a:rPr>
              <a:t>Let us consider highly sensitive documents that have information about various arms stockpiles.</a:t>
            </a:r>
          </a:p>
          <a:p>
            <a:pPr lvl="0" rtl="0">
              <a:spcBef>
                <a:spcPts val="0"/>
              </a:spcBef>
              <a:buClr>
                <a:schemeClr val="dk1"/>
              </a:buClr>
              <a:buFont typeface="Arial"/>
              <a:buNone/>
            </a:pPr>
            <a:endParaRPr sz="2400">
              <a:solidFill>
                <a:schemeClr val="dk1"/>
              </a:solidFill>
              <a:latin typeface="Gloria Hallelujah"/>
              <a:ea typeface="Gloria Hallelujah"/>
              <a:cs typeface="Gloria Hallelujah"/>
              <a:sym typeface="Gloria Hallelujah"/>
            </a:endParaRPr>
          </a:p>
          <a:p>
            <a:pPr lvl="0" rtl="0">
              <a:spcBef>
                <a:spcPts val="0"/>
              </a:spcBef>
              <a:buClr>
                <a:schemeClr val="dk1"/>
              </a:buClr>
              <a:buSzPct val="45833"/>
              <a:buFont typeface="Arial"/>
              <a:buNone/>
            </a:pPr>
            <a:r>
              <a:rPr lang="en-US" sz="2400" b="1">
                <a:solidFill>
                  <a:srgbClr val="6B9462"/>
                </a:solidFill>
                <a:latin typeface="Gloria Hallelujah"/>
                <a:ea typeface="Gloria Hallelujah"/>
                <a:cs typeface="Gloria Hallelujah"/>
                <a:sym typeface="Gloria Hallelujah"/>
              </a:rPr>
              <a:t>	L1 = (TS, {nuclear, chemical})</a:t>
            </a:r>
          </a:p>
          <a:p>
            <a:pPr lvl="0" rtl="0">
              <a:spcBef>
                <a:spcPts val="0"/>
              </a:spcBef>
              <a:buClr>
                <a:schemeClr val="dk1"/>
              </a:buClr>
              <a:buSzPct val="45833"/>
              <a:buFont typeface="Arial"/>
              <a:buNone/>
            </a:pPr>
            <a:r>
              <a:rPr lang="en-US" sz="2400" b="1">
                <a:solidFill>
                  <a:srgbClr val="6B9462"/>
                </a:solidFill>
                <a:latin typeface="Gloria Hallelujah"/>
                <a:ea typeface="Gloria Hallelujah"/>
                <a:cs typeface="Gloria Hallelujah"/>
                <a:sym typeface="Gloria Hallelujah"/>
              </a:rPr>
              <a:t>	L2 = (S, {nuclear, conventional})</a:t>
            </a:r>
            <a:br>
              <a:rPr lang="en-US" sz="2400" b="1">
                <a:solidFill>
                  <a:srgbClr val="6B9462"/>
                </a:solidFill>
                <a:latin typeface="Gloria Hallelujah"/>
                <a:ea typeface="Gloria Hallelujah"/>
                <a:cs typeface="Gloria Hallelujah"/>
                <a:sym typeface="Gloria Hallelujah"/>
              </a:rPr>
            </a:br>
            <a:endParaRPr lang="en-US" sz="2400" b="1">
              <a:solidFill>
                <a:srgbClr val="6B9462"/>
              </a:solidFill>
              <a:latin typeface="Gloria Hallelujah"/>
              <a:ea typeface="Gloria Hallelujah"/>
              <a:cs typeface="Gloria Hallelujah"/>
              <a:sym typeface="Gloria Hallelujah"/>
            </a:endParaRPr>
          </a:p>
          <a:p>
            <a:pPr marL="457200" lvl="0" indent="-381000" rtl="0">
              <a:spcBef>
                <a:spcPts val="0"/>
              </a:spcBef>
              <a:buClr>
                <a:schemeClr val="dk1"/>
              </a:buClr>
              <a:buSzPct val="100000"/>
              <a:buFont typeface="Gloria Hallelujah"/>
              <a:buAutoNum type="arabicPeriod"/>
            </a:pPr>
            <a:r>
              <a:rPr lang="en-US" sz="2400">
                <a:solidFill>
                  <a:schemeClr val="dk1"/>
                </a:solidFill>
                <a:latin typeface="Gloria Hallelujah"/>
                <a:ea typeface="Gloria Hallelujah"/>
                <a:cs typeface="Gloria Hallelujah"/>
                <a:sym typeface="Gloria Hallelujah"/>
              </a:rPr>
              <a:t>Providing confidential access to documents (Bell and La Padula or BLP Model)</a:t>
            </a:r>
          </a:p>
          <a:p>
            <a:pPr lvl="0" rtl="0">
              <a:spcBef>
                <a:spcPts val="0"/>
              </a:spcBef>
              <a:buClr>
                <a:schemeClr val="dk1"/>
              </a:buClr>
              <a:buFont typeface="Arial"/>
              <a:buNone/>
            </a:pPr>
            <a:endParaRPr sz="2400">
              <a:solidFill>
                <a:schemeClr val="dk1"/>
              </a:solidFill>
              <a:latin typeface="Gloria Hallelujah"/>
              <a:ea typeface="Gloria Hallelujah"/>
              <a:cs typeface="Gloria Hallelujah"/>
              <a:sym typeface="Gloria Hallelujah"/>
            </a:endParaRPr>
          </a:p>
          <a:p>
            <a:pPr lvl="0" algn="ctr" rtl="0">
              <a:spcBef>
                <a:spcPts val="0"/>
              </a:spcBef>
              <a:buNone/>
            </a:pPr>
            <a:endParaRPr sz="2400" b="1">
              <a:solidFill>
                <a:srgbClr val="4E75A8"/>
              </a:solidFill>
              <a:latin typeface="Gloria Hallelujah"/>
              <a:ea typeface="Gloria Hallelujah"/>
              <a:cs typeface="Gloria Hallelujah"/>
              <a:sym typeface="Gloria Hallelujah"/>
            </a:endParaRPr>
          </a:p>
        </p:txBody>
      </p:sp>
      <p:pic>
        <p:nvPicPr>
          <p:cNvPr id="80" name="Shape 80"/>
          <p:cNvPicPr preferRelativeResize="0"/>
          <p:nvPr/>
        </p:nvPicPr>
        <p:blipFill>
          <a:blip r:embed="rId3">
            <a:alphaModFix/>
          </a:blip>
          <a:stretch>
            <a:fillRect/>
          </a:stretch>
        </p:blipFill>
        <p:spPr>
          <a:xfrm>
            <a:off x="658637" y="1183237"/>
            <a:ext cx="5153025" cy="5248275"/>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3133550" y="615775"/>
            <a:ext cx="5511300" cy="1143000"/>
          </a:xfrm>
          <a:prstGeom prst="rect">
            <a:avLst/>
          </a:prstGeom>
        </p:spPr>
        <p:txBody>
          <a:bodyPr lIns="117825" tIns="117825" rIns="117825" bIns="117825" anchor="ctr" anchorCtr="0">
            <a:noAutofit/>
          </a:bodyPr>
          <a:lstStyle/>
          <a:p>
            <a:pPr algn="l">
              <a:spcBef>
                <a:spcPts val="0"/>
              </a:spcBef>
              <a:buNone/>
            </a:pPr>
            <a:r>
              <a:rPr lang="en-US">
                <a:solidFill>
                  <a:srgbClr val="9B37AA"/>
                </a:solidFill>
              </a:rPr>
              <a:t>H</a:t>
            </a:r>
            <a:r>
              <a:rPr lang="en-US"/>
              <a:t>ealth Data</a:t>
            </a:r>
            <a:r>
              <a:rPr lang="en-US">
                <a:solidFill>
                  <a:srgbClr val="9B37AA"/>
                </a:solidFill>
              </a:rPr>
              <a:t> Quiz</a:t>
            </a:r>
          </a:p>
        </p:txBody>
      </p:sp>
      <p:sp>
        <p:nvSpPr>
          <p:cNvPr id="87" name="Shape 87"/>
          <p:cNvSpPr txBox="1">
            <a:spLocks noGrp="1"/>
          </p:cNvSpPr>
          <p:nvPr>
            <p:ph type="body" idx="1"/>
          </p:nvPr>
        </p:nvSpPr>
        <p:spPr>
          <a:xfrm>
            <a:off x="878325" y="2378400"/>
            <a:ext cx="10363200" cy="4069800"/>
          </a:xfrm>
          <a:prstGeom prst="rect">
            <a:avLst/>
          </a:prstGeom>
        </p:spPr>
        <p:txBody>
          <a:bodyPr lIns="117825" tIns="117825" rIns="117825" bIns="117825" anchor="t" anchorCtr="0">
            <a:noAutofit/>
          </a:bodyPr>
          <a:lstStyle/>
          <a:p>
            <a:pPr marL="0" lvl="0" indent="0" rtl="0">
              <a:lnSpc>
                <a:spcPct val="100000"/>
              </a:lnSpc>
              <a:spcBef>
                <a:spcPts val="0"/>
              </a:spcBef>
              <a:buClr>
                <a:schemeClr val="dk1"/>
              </a:buClr>
              <a:buSzPct val="36666"/>
              <a:buFont typeface="Arial"/>
              <a:buNone/>
            </a:pPr>
            <a:r>
              <a:rPr lang="en-US" sz="3000">
                <a:solidFill>
                  <a:schemeClr val="dk1"/>
                </a:solidFill>
              </a:rPr>
              <a:t>A hospital is found to be lax in securing access to patient records after it suffers a major breach. It may have violated the following policy:</a:t>
            </a:r>
          </a:p>
          <a:p>
            <a:pPr marL="190500" indent="0">
              <a:spcBef>
                <a:spcPts val="0"/>
              </a:spcBef>
              <a:buNone/>
            </a:pPr>
            <a:endParaRPr/>
          </a:p>
        </p:txBody>
      </p:sp>
      <p:pic>
        <p:nvPicPr>
          <p:cNvPr id="88" name="Shape 88"/>
          <p:cNvPicPr preferRelativeResize="0"/>
          <p:nvPr/>
        </p:nvPicPr>
        <p:blipFill>
          <a:blip r:embed="rId3">
            <a:alphaModFix/>
          </a:blip>
          <a:stretch>
            <a:fillRect/>
          </a:stretch>
        </p:blipFill>
        <p:spPr>
          <a:xfrm>
            <a:off x="1110746" y="497096"/>
            <a:ext cx="1617449" cy="1785496"/>
          </a:xfrm>
          <a:prstGeom prst="rect">
            <a:avLst/>
          </a:prstGeom>
          <a:noFill/>
          <a:ln>
            <a:noFill/>
          </a:ln>
        </p:spPr>
      </p:pic>
      <p:sp>
        <p:nvSpPr>
          <p:cNvPr id="89" name="Shape 89"/>
          <p:cNvSpPr txBox="1"/>
          <p:nvPr/>
        </p:nvSpPr>
        <p:spPr>
          <a:xfrm>
            <a:off x="3133550" y="1280100"/>
            <a:ext cx="4941299" cy="945899"/>
          </a:xfrm>
          <a:prstGeom prst="rect">
            <a:avLst/>
          </a:prstGeom>
          <a:noFill/>
          <a:ln>
            <a:noFill/>
          </a:ln>
        </p:spPr>
        <p:txBody>
          <a:bodyPr lIns="91425" tIns="91425" rIns="91425" bIns="91425" anchor="ctr" anchorCtr="0">
            <a:noAutofit/>
          </a:bodyPr>
          <a:lstStyle/>
          <a:p>
            <a:pPr lvl="0" rtl="0">
              <a:spcBef>
                <a:spcPts val="0"/>
              </a:spcBef>
              <a:buNone/>
            </a:pPr>
            <a:r>
              <a:rPr lang="en-US" sz="3000" b="1">
                <a:solidFill>
                  <a:srgbClr val="4E75A8"/>
                </a:solidFill>
                <a:latin typeface="Gloria Hallelujah"/>
                <a:ea typeface="Gloria Hallelujah"/>
                <a:cs typeface="Gloria Hallelujah"/>
                <a:sym typeface="Gloria Hallelujah"/>
              </a:rPr>
              <a:t>Check the best answer:</a:t>
            </a:r>
          </a:p>
        </p:txBody>
      </p:sp>
      <p:sp>
        <p:nvSpPr>
          <p:cNvPr id="90" name="Shape 90"/>
          <p:cNvSpPr/>
          <p:nvPr/>
        </p:nvSpPr>
        <p:spPr>
          <a:xfrm>
            <a:off x="4018950" y="4436893"/>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91" name="Shape 91"/>
          <p:cNvSpPr/>
          <p:nvPr/>
        </p:nvSpPr>
        <p:spPr>
          <a:xfrm>
            <a:off x="4018950" y="5357818"/>
            <a:ext cx="650700" cy="650700"/>
          </a:xfrm>
          <a:prstGeom prst="rect">
            <a:avLst/>
          </a:prstGeom>
          <a:noFill/>
          <a:ln w="38100" cap="flat"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92" name="Shape 92"/>
          <p:cNvSpPr txBox="1"/>
          <p:nvPr/>
        </p:nvSpPr>
        <p:spPr>
          <a:xfrm>
            <a:off x="4953025" y="4198275"/>
            <a:ext cx="3399600" cy="2018400"/>
          </a:xfrm>
          <a:prstGeom prst="rect">
            <a:avLst/>
          </a:prstGeom>
          <a:noFill/>
          <a:ln>
            <a:noFill/>
          </a:ln>
        </p:spPr>
        <p:txBody>
          <a:bodyPr lIns="91425" tIns="91425" rIns="91425" bIns="91425" anchor="ctr" anchorCtr="0">
            <a:noAutofit/>
          </a:bodyPr>
          <a:lstStyle/>
          <a:p>
            <a:pPr marL="0" lvl="0" indent="0" rtl="0">
              <a:spcBef>
                <a:spcPts val="0"/>
              </a:spcBef>
              <a:buNone/>
            </a:pPr>
            <a:r>
              <a:rPr lang="en-US" sz="3000">
                <a:solidFill>
                  <a:schemeClr val="dk1"/>
                </a:solidFill>
                <a:latin typeface="Gloria Hallelujah"/>
                <a:ea typeface="Gloria Hallelujah"/>
                <a:cs typeface="Gloria Hallelujah"/>
                <a:sym typeface="Gloria Hallelujah"/>
              </a:rPr>
              <a:t>HIPAA</a:t>
            </a:r>
          </a:p>
          <a:p>
            <a:pPr lvl="0" rtl="0">
              <a:spcBef>
                <a:spcPts val="0"/>
              </a:spcBef>
              <a:buNone/>
            </a:pPr>
            <a:endParaRPr sz="3000">
              <a:solidFill>
                <a:schemeClr val="dk1"/>
              </a:solidFill>
              <a:latin typeface="Gloria Hallelujah"/>
              <a:ea typeface="Gloria Hallelujah"/>
              <a:cs typeface="Gloria Hallelujah"/>
              <a:sym typeface="Gloria Hallelujah"/>
            </a:endParaRPr>
          </a:p>
          <a:p>
            <a:pPr marL="0" lvl="0" indent="0" rtl="0">
              <a:spcBef>
                <a:spcPts val="0"/>
              </a:spcBef>
              <a:buNone/>
            </a:pPr>
            <a:r>
              <a:rPr lang="en-US" sz="3000">
                <a:solidFill>
                  <a:schemeClr val="dk1"/>
                </a:solidFill>
                <a:latin typeface="Gloria Hallelujah"/>
                <a:ea typeface="Gloria Hallelujah"/>
                <a:cs typeface="Gloria Hallelujah"/>
                <a:sym typeface="Gloria Hallelujah"/>
              </a:rPr>
              <a:t>BLP</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1_591wF97">
  <a:themeElements>
    <a:clrScheme name="591wF97 1">
      <a:dk1>
        <a:srgbClr val="000000"/>
      </a:dk1>
      <a:lt1>
        <a:srgbClr val="FFFFFF"/>
      </a:lt1>
      <a:dk2>
        <a:srgbClr val="3333FF"/>
      </a:dk2>
      <a:lt2>
        <a:srgbClr val="00FFFF"/>
      </a:lt2>
      <a:accent1>
        <a:srgbClr val="00CCCC"/>
      </a:accent1>
      <a:accent2>
        <a:srgbClr val="CC99FF"/>
      </a:accent2>
      <a:accent3>
        <a:srgbClr val="ADADFF"/>
      </a:accent3>
      <a:accent4>
        <a:srgbClr val="DADADA"/>
      </a:accent4>
      <a:accent5>
        <a:srgbClr val="AAE2E2"/>
      </a:accent5>
      <a:accent6>
        <a:srgbClr val="B98AE7"/>
      </a:accent6>
      <a:hlink>
        <a:srgbClr val="6600CC"/>
      </a:hlink>
      <a:folHlink>
        <a:srgbClr val="6699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2075</TotalTime>
  <Words>2361</Words>
  <Application>Microsoft Macintosh PowerPoint</Application>
  <PresentationFormat>Custom</PresentationFormat>
  <Paragraphs>399</Paragraphs>
  <Slides>55</Slides>
  <Notes>55</Notes>
  <HiddenSlides>0</HiddenSlides>
  <MMClips>0</MMClips>
  <ScaleCrop>false</ScaleCrop>
  <HeadingPairs>
    <vt:vector size="4" baseType="variant">
      <vt:variant>
        <vt:lpstr>Theme</vt:lpstr>
      </vt:variant>
      <vt:variant>
        <vt:i4>1</vt:i4>
      </vt:variant>
      <vt:variant>
        <vt:lpstr>Slide Titles</vt:lpstr>
      </vt:variant>
      <vt:variant>
        <vt:i4>55</vt:i4>
      </vt:variant>
    </vt:vector>
  </HeadingPairs>
  <TitlesOfParts>
    <vt:vector size="56" baseType="lpstr">
      <vt:lpstr>1_591wF97</vt:lpstr>
      <vt:lpstr>Mandatory Access Control</vt:lpstr>
      <vt:lpstr>Discretionary Access Control</vt:lpstr>
      <vt:lpstr>Discretionary Access Control</vt:lpstr>
      <vt:lpstr>DAC Quiz</vt:lpstr>
      <vt:lpstr>Mandatory Access Control (MAC) Models</vt:lpstr>
      <vt:lpstr>Mandatory Access Control (MAC) Models</vt:lpstr>
      <vt:lpstr>Implementing MAC</vt:lpstr>
      <vt:lpstr>Implementing MAC</vt:lpstr>
      <vt:lpstr>Health Data Quiz</vt:lpstr>
      <vt:lpstr>Security Clearance Quiz</vt:lpstr>
      <vt:lpstr>Comparing Labels</vt:lpstr>
      <vt:lpstr>Comparing Labels</vt:lpstr>
      <vt:lpstr>Ordering Among Labels</vt:lpstr>
      <vt:lpstr>Order Quiz</vt:lpstr>
      <vt:lpstr>Label Domination Quiz</vt:lpstr>
      <vt:lpstr>Sensitive Data Quiz</vt:lpstr>
      <vt:lpstr>Using Labels for MAC: Confidentiality</vt:lpstr>
      <vt:lpstr>Preventing Information Flow with BLP</vt:lpstr>
      <vt:lpstr>Unclassified Documents Quiz</vt:lpstr>
      <vt:lpstr>Classified Data Quiz</vt:lpstr>
      <vt:lpstr>BLP Model Quiz</vt:lpstr>
      <vt:lpstr>Other MAC Models</vt:lpstr>
      <vt:lpstr>Policies for Commercial Environments</vt:lpstr>
      <vt:lpstr>Policies for Commercial Environments</vt:lpstr>
      <vt:lpstr>Chinese Wall Policy (Conflict of Interest)</vt:lpstr>
      <vt:lpstr>Policies for Commercial Environments</vt:lpstr>
      <vt:lpstr>Clark-Wilson Quiz</vt:lpstr>
      <vt:lpstr>CoI Quiz</vt:lpstr>
      <vt:lpstr>RBAC Quiz</vt:lpstr>
      <vt:lpstr>MAC Support Quiz</vt:lpstr>
      <vt:lpstr>Trusted Computing Bases (TCB)</vt:lpstr>
      <vt:lpstr>Trusted Computing Bases (TCB)</vt:lpstr>
      <vt:lpstr>TCB Design Principles</vt:lpstr>
      <vt:lpstr>Least Privilege Quiz</vt:lpstr>
      <vt:lpstr>TCB High Assurance Quiz</vt:lpstr>
      <vt:lpstr>Design Principle Quiz</vt:lpstr>
      <vt:lpstr>How Do We Build a TCB: Support Key Security Features</vt:lpstr>
      <vt:lpstr>How Do We Build a TCB: Support Key Security Features</vt:lpstr>
      <vt:lpstr>How Do We Build a TCB: Support Key Security Features</vt:lpstr>
      <vt:lpstr>Kernel Design</vt:lpstr>
      <vt:lpstr>Kernel Design</vt:lpstr>
      <vt:lpstr>Revisiting Assurance</vt:lpstr>
      <vt:lpstr>Revisiting Assurance</vt:lpstr>
      <vt:lpstr>Revisiting Assurance</vt:lpstr>
      <vt:lpstr>Revisiting Assurance</vt:lpstr>
      <vt:lpstr>Reducing TCB Size Quiz</vt:lpstr>
      <vt:lpstr>Testing TCB Quiz</vt:lpstr>
      <vt:lpstr>Model Checking Quiz</vt:lpstr>
      <vt:lpstr>Security Evaluations</vt:lpstr>
      <vt:lpstr>Government Security Evaluations</vt:lpstr>
      <vt:lpstr>Government Security Evaluations</vt:lpstr>
      <vt:lpstr>TCSEC Divisions Quiz</vt:lpstr>
      <vt:lpstr>Earning an EAL4 Certification Quiz</vt:lpstr>
      <vt:lpstr>Cost-Benefit Certification Tradeoffs Quiz</vt:lpstr>
      <vt:lpstr>Mandatory Access Control</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Mandatory Access Control</dc:title>
  <cp:lastModifiedBy>Wenke Lee</cp:lastModifiedBy>
  <cp:revision>3</cp:revision>
  <dcterms:modified xsi:type="dcterms:W3CDTF">2015-09-10T02:04:44Z</dcterms:modified>
</cp:coreProperties>
</file>